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66" r:id="rId2"/>
    <p:sldId id="338" r:id="rId3"/>
    <p:sldId id="267" r:id="rId4"/>
    <p:sldId id="268" r:id="rId5"/>
    <p:sldId id="269" r:id="rId6"/>
    <p:sldId id="270" r:id="rId7"/>
    <p:sldId id="271" r:id="rId8"/>
    <p:sldId id="272" r:id="rId9"/>
    <p:sldId id="273" r:id="rId10"/>
    <p:sldId id="274" r:id="rId11"/>
    <p:sldId id="293" r:id="rId12"/>
    <p:sldId id="292" r:id="rId13"/>
    <p:sldId id="298" r:id="rId14"/>
    <p:sldId id="324" r:id="rId15"/>
    <p:sldId id="326" r:id="rId16"/>
    <p:sldId id="325" r:id="rId17"/>
    <p:sldId id="340" r:id="rId18"/>
    <p:sldId id="327" r:id="rId19"/>
    <p:sldId id="336" r:id="rId20"/>
    <p:sldId id="328" r:id="rId21"/>
    <p:sldId id="329" r:id="rId22"/>
    <p:sldId id="330" r:id="rId23"/>
    <p:sldId id="299" r:id="rId24"/>
    <p:sldId id="333" r:id="rId25"/>
    <p:sldId id="331" r:id="rId26"/>
    <p:sldId id="332" r:id="rId27"/>
    <p:sldId id="256" r:id="rId28"/>
    <p:sldId id="257" r:id="rId29"/>
    <p:sldId id="258" r:id="rId30"/>
    <p:sldId id="259" r:id="rId31"/>
    <p:sldId id="261" r:id="rId32"/>
    <p:sldId id="263" r:id="rId33"/>
    <p:sldId id="264" r:id="rId34"/>
    <p:sldId id="265" r:id="rId35"/>
    <p:sldId id="334" r:id="rId36"/>
    <p:sldId id="335" r:id="rId37"/>
    <p:sldId id="337" r:id="rId38"/>
    <p:sldId id="33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93"/>
  </p:normalViewPr>
  <p:slideViewPr>
    <p:cSldViewPr snapToGrid="0" snapToObjects="1">
      <p:cViewPr varScale="1">
        <p:scale>
          <a:sx n="92" d="100"/>
          <a:sy n="92" d="100"/>
        </p:scale>
        <p:origin x="784"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Comparison of SVC and Linear</a:t>
            </a:r>
            <a:r>
              <a:rPr lang="zh-CN" altLang="en-US" dirty="0"/>
              <a:t> </a:t>
            </a:r>
            <a:r>
              <a:rPr lang="en-US" altLang="zh-CN" dirty="0"/>
              <a:t>SVC</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Train Accuracy</c:v>
                </c:pt>
              </c:strCache>
            </c:strRef>
          </c:tx>
          <c:spPr>
            <a:solidFill>
              <a:schemeClr val="accent1"/>
            </a:solidFill>
            <a:ln>
              <a:noFill/>
            </a:ln>
            <a:effectLst/>
          </c:spPr>
          <c:invertIfNegative val="0"/>
          <c:cat>
            <c:strRef>
              <c:f>Sheet1!$A$2:$A$3</c:f>
              <c:strCache>
                <c:ptCount val="2"/>
                <c:pt idx="0">
                  <c:v>Linear SVC</c:v>
                </c:pt>
                <c:pt idx="1">
                  <c:v>SVC</c:v>
                </c:pt>
              </c:strCache>
            </c:strRef>
          </c:cat>
          <c:val>
            <c:numRef>
              <c:f>Sheet1!$B$2:$B$3</c:f>
              <c:numCache>
                <c:formatCode>General</c:formatCode>
                <c:ptCount val="2"/>
                <c:pt idx="0">
                  <c:v>0.86116666666666597</c:v>
                </c:pt>
                <c:pt idx="1">
                  <c:v>0.98116666666666597</c:v>
                </c:pt>
              </c:numCache>
            </c:numRef>
          </c:val>
          <c:extLst>
            <c:ext xmlns:c16="http://schemas.microsoft.com/office/drawing/2014/chart" uri="{C3380CC4-5D6E-409C-BE32-E72D297353CC}">
              <c16:uniqueId val="{00000000-0DEE-784C-9A4D-BDD6D4640CCD}"/>
            </c:ext>
          </c:extLst>
        </c:ser>
        <c:ser>
          <c:idx val="1"/>
          <c:order val="1"/>
          <c:tx>
            <c:strRef>
              <c:f>Sheet1!$C$1</c:f>
              <c:strCache>
                <c:ptCount val="1"/>
                <c:pt idx="0">
                  <c:v>Test Accuracy</c:v>
                </c:pt>
              </c:strCache>
            </c:strRef>
          </c:tx>
          <c:spPr>
            <a:solidFill>
              <a:schemeClr val="accent2"/>
            </a:solidFill>
            <a:ln>
              <a:noFill/>
            </a:ln>
            <a:effectLst/>
          </c:spPr>
          <c:invertIfNegative val="0"/>
          <c:cat>
            <c:strRef>
              <c:f>Sheet1!$A$2:$A$3</c:f>
              <c:strCache>
                <c:ptCount val="2"/>
                <c:pt idx="0">
                  <c:v>Linear SVC</c:v>
                </c:pt>
                <c:pt idx="1">
                  <c:v>SVC</c:v>
                </c:pt>
              </c:strCache>
            </c:strRef>
          </c:cat>
          <c:val>
            <c:numRef>
              <c:f>Sheet1!$C$2:$C$3</c:f>
              <c:numCache>
                <c:formatCode>General</c:formatCode>
                <c:ptCount val="2"/>
                <c:pt idx="0">
                  <c:v>0.87250000000000005</c:v>
                </c:pt>
                <c:pt idx="1">
                  <c:v>0.97850000000000004</c:v>
                </c:pt>
              </c:numCache>
            </c:numRef>
          </c:val>
          <c:extLst>
            <c:ext xmlns:c16="http://schemas.microsoft.com/office/drawing/2014/chart" uri="{C3380CC4-5D6E-409C-BE32-E72D297353CC}">
              <c16:uniqueId val="{00000001-0DEE-784C-9A4D-BDD6D4640CCD}"/>
            </c:ext>
          </c:extLst>
        </c:ser>
        <c:dLbls>
          <c:showLegendKey val="0"/>
          <c:showVal val="0"/>
          <c:showCatName val="0"/>
          <c:showSerName val="0"/>
          <c:showPercent val="0"/>
          <c:showBubbleSize val="0"/>
        </c:dLbls>
        <c:gapWidth val="219"/>
        <c:overlap val="-27"/>
        <c:axId val="23248496"/>
        <c:axId val="85827936"/>
      </c:barChart>
      <c:catAx>
        <c:axId val="2324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85827936"/>
        <c:crosses val="autoZero"/>
        <c:auto val="1"/>
        <c:lblAlgn val="ctr"/>
        <c:lblOffset val="100"/>
        <c:noMultiLvlLbl val="0"/>
      </c:catAx>
      <c:valAx>
        <c:axId val="8582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248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24.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svg"/><Relationship Id="rId1"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9AE26A-6D3F-4F39-81DA-511DD912F9A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E1CECE-D890-4B50-9290-2C2FF381880B}">
      <dgm:prSet/>
      <dgm:spPr/>
      <dgm:t>
        <a:bodyPr/>
        <a:lstStyle/>
        <a:p>
          <a:r>
            <a:rPr lang="en-US" b="1"/>
            <a:t>MLP</a:t>
          </a:r>
          <a:endParaRPr lang="en-US"/>
        </a:p>
      </dgm:t>
    </dgm:pt>
    <dgm:pt modelId="{7A37E32C-873D-4112-88E7-EA6830B61919}" type="parTrans" cxnId="{FB728C4A-7481-456C-A85D-E05DFAEEC54B}">
      <dgm:prSet/>
      <dgm:spPr/>
      <dgm:t>
        <a:bodyPr/>
        <a:lstStyle/>
        <a:p>
          <a:endParaRPr lang="en-US"/>
        </a:p>
      </dgm:t>
    </dgm:pt>
    <dgm:pt modelId="{8A5E22B3-6A1E-43C2-95DF-A9F333965A60}" type="sibTrans" cxnId="{FB728C4A-7481-456C-A85D-E05DFAEEC54B}">
      <dgm:prSet/>
      <dgm:spPr/>
      <dgm:t>
        <a:bodyPr/>
        <a:lstStyle/>
        <a:p>
          <a:endParaRPr lang="en-US"/>
        </a:p>
      </dgm:t>
    </dgm:pt>
    <dgm:pt modelId="{C20B3037-7473-4E29-88E5-05DBC6A22E68}">
      <dgm:prSet/>
      <dgm:spPr/>
      <dgm:t>
        <a:bodyPr/>
        <a:lstStyle/>
        <a:p>
          <a:r>
            <a:rPr lang="en-US" b="1"/>
            <a:t>Basic features:</a:t>
          </a:r>
          <a:endParaRPr lang="en-US"/>
        </a:p>
      </dgm:t>
    </dgm:pt>
    <dgm:pt modelId="{A715C7A0-59DD-46EE-A8A3-AB10427FD2BB}" type="parTrans" cxnId="{9F3292A6-CDF7-46A8-B30A-7C786317B196}">
      <dgm:prSet/>
      <dgm:spPr/>
      <dgm:t>
        <a:bodyPr/>
        <a:lstStyle/>
        <a:p>
          <a:endParaRPr lang="en-US"/>
        </a:p>
      </dgm:t>
    </dgm:pt>
    <dgm:pt modelId="{0FAC68C6-F56B-4960-9E5E-079CAED6451A}" type="sibTrans" cxnId="{9F3292A6-CDF7-46A8-B30A-7C786317B196}">
      <dgm:prSet/>
      <dgm:spPr/>
      <dgm:t>
        <a:bodyPr/>
        <a:lstStyle/>
        <a:p>
          <a:endParaRPr lang="en-US"/>
        </a:p>
      </dgm:t>
    </dgm:pt>
    <dgm:pt modelId="{62F6F96F-2437-4986-AE98-CF8225C46913}">
      <dgm:prSet/>
      <dgm:spPr/>
      <dgm:t>
        <a:bodyPr/>
        <a:lstStyle/>
        <a:p>
          <a:r>
            <a:rPr lang="en-US"/>
            <a:t>1</a:t>
          </a:r>
          <a:r>
            <a:rPr lang="zh-CN"/>
            <a:t>、</a:t>
          </a:r>
          <a:r>
            <a:rPr lang="en-US"/>
            <a:t>Each neuron in the network includes an activation function that is differentiable .</a:t>
          </a:r>
        </a:p>
      </dgm:t>
    </dgm:pt>
    <dgm:pt modelId="{E1AF2B3D-E41E-4D6E-914A-C52E4D860F52}" type="parTrans" cxnId="{13EE88AC-EFDA-4383-9546-204859B367E9}">
      <dgm:prSet/>
      <dgm:spPr/>
      <dgm:t>
        <a:bodyPr/>
        <a:lstStyle/>
        <a:p>
          <a:endParaRPr lang="en-US"/>
        </a:p>
      </dgm:t>
    </dgm:pt>
    <dgm:pt modelId="{FBEEB8F3-563E-48CB-9F21-6B2936448DA7}" type="sibTrans" cxnId="{13EE88AC-EFDA-4383-9546-204859B367E9}">
      <dgm:prSet/>
      <dgm:spPr/>
      <dgm:t>
        <a:bodyPr/>
        <a:lstStyle/>
        <a:p>
          <a:endParaRPr lang="en-US"/>
        </a:p>
      </dgm:t>
    </dgm:pt>
    <dgm:pt modelId="{0B3C78A4-B967-43AA-A4D6-2BA6C69F9C60}">
      <dgm:prSet/>
      <dgm:spPr/>
      <dgm:t>
        <a:bodyPr/>
        <a:lstStyle/>
        <a:p>
          <a:r>
            <a:rPr lang="en-US"/>
            <a:t>2</a:t>
          </a:r>
          <a:r>
            <a:rPr lang="zh-CN"/>
            <a:t>、</a:t>
          </a:r>
          <a:r>
            <a:rPr lang="en-US"/>
            <a:t>The network contains one or more hidden layers.</a:t>
          </a:r>
        </a:p>
      </dgm:t>
    </dgm:pt>
    <dgm:pt modelId="{E89989B1-0394-4157-9C57-B922F823E0CF}" type="parTrans" cxnId="{57424212-9C5B-4867-A74C-4AA98645E922}">
      <dgm:prSet/>
      <dgm:spPr/>
      <dgm:t>
        <a:bodyPr/>
        <a:lstStyle/>
        <a:p>
          <a:endParaRPr lang="en-US"/>
        </a:p>
      </dgm:t>
    </dgm:pt>
    <dgm:pt modelId="{BBA7CB09-2FC8-4828-8047-A1F9E9BD9E92}" type="sibTrans" cxnId="{57424212-9C5B-4867-A74C-4AA98645E922}">
      <dgm:prSet/>
      <dgm:spPr/>
      <dgm:t>
        <a:bodyPr/>
        <a:lstStyle/>
        <a:p>
          <a:endParaRPr lang="en-US"/>
        </a:p>
      </dgm:t>
    </dgm:pt>
    <dgm:pt modelId="{81FBC2AE-F546-47A8-BF1A-4D5CCD44A8C5}">
      <dgm:prSet/>
      <dgm:spPr/>
      <dgm:t>
        <a:bodyPr/>
        <a:lstStyle/>
        <a:p>
          <a:r>
            <a:rPr lang="en-US"/>
            <a:t>3</a:t>
          </a:r>
          <a:r>
            <a:rPr lang="zh-CN"/>
            <a:t>、</a:t>
          </a:r>
          <a:r>
            <a:rPr lang="en-US"/>
            <a:t>The network exhibits a high degree of connectivity</a:t>
          </a:r>
          <a:r>
            <a:rPr lang="en-US" b="1"/>
            <a:t>.</a:t>
          </a:r>
          <a:endParaRPr lang="en-US"/>
        </a:p>
      </dgm:t>
    </dgm:pt>
    <dgm:pt modelId="{81187988-31BD-4087-B1E4-F7699766AD53}" type="parTrans" cxnId="{D5C05A40-A0D2-49CB-A070-E8C431948315}">
      <dgm:prSet/>
      <dgm:spPr/>
      <dgm:t>
        <a:bodyPr/>
        <a:lstStyle/>
        <a:p>
          <a:endParaRPr lang="en-US"/>
        </a:p>
      </dgm:t>
    </dgm:pt>
    <dgm:pt modelId="{A6AFB05C-73DA-465E-BD54-EE16D74B19BB}" type="sibTrans" cxnId="{D5C05A40-A0D2-49CB-A070-E8C431948315}">
      <dgm:prSet/>
      <dgm:spPr/>
      <dgm:t>
        <a:bodyPr/>
        <a:lstStyle/>
        <a:p>
          <a:endParaRPr lang="en-US"/>
        </a:p>
      </dgm:t>
    </dgm:pt>
    <dgm:pt modelId="{7E650E0C-6A13-4FF7-AD90-78BD37124DCB}" type="pres">
      <dgm:prSet presAssocID="{C69AE26A-6D3F-4F39-81DA-511DD912F9AD}" presName="root" presStyleCnt="0">
        <dgm:presLayoutVars>
          <dgm:dir/>
          <dgm:resizeHandles val="exact"/>
        </dgm:presLayoutVars>
      </dgm:prSet>
      <dgm:spPr/>
    </dgm:pt>
    <dgm:pt modelId="{E25CA13C-BA41-4431-94BF-D3358AE2BE71}" type="pres">
      <dgm:prSet presAssocID="{E6E1CECE-D890-4B50-9290-2C2FF381880B}" presName="compNode" presStyleCnt="0"/>
      <dgm:spPr/>
    </dgm:pt>
    <dgm:pt modelId="{F64B8AD4-BED7-4501-BDA0-757F9D27739A}" type="pres">
      <dgm:prSet presAssocID="{E6E1CECE-D890-4B50-9290-2C2FF381880B}" presName="bgRect" presStyleLbl="bgShp" presStyleIdx="0" presStyleCnt="5"/>
      <dgm:spPr/>
    </dgm:pt>
    <dgm:pt modelId="{C88E3504-078C-4F55-98AD-2F9E7ECF4478}" type="pres">
      <dgm:prSet presAssocID="{E6E1CECE-D890-4B50-9290-2C2FF381880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8D600E4E-6F07-439F-9D93-E003F9026A8E}" type="pres">
      <dgm:prSet presAssocID="{E6E1CECE-D890-4B50-9290-2C2FF381880B}" presName="spaceRect" presStyleCnt="0"/>
      <dgm:spPr/>
    </dgm:pt>
    <dgm:pt modelId="{581BEB90-7D09-46C9-B22D-3DFA7193360B}" type="pres">
      <dgm:prSet presAssocID="{E6E1CECE-D890-4B50-9290-2C2FF381880B}" presName="parTx" presStyleLbl="revTx" presStyleIdx="0" presStyleCnt="5">
        <dgm:presLayoutVars>
          <dgm:chMax val="0"/>
          <dgm:chPref val="0"/>
        </dgm:presLayoutVars>
      </dgm:prSet>
      <dgm:spPr/>
    </dgm:pt>
    <dgm:pt modelId="{49A50227-A201-438B-8D44-81FD0F03CF81}" type="pres">
      <dgm:prSet presAssocID="{8A5E22B3-6A1E-43C2-95DF-A9F333965A60}" presName="sibTrans" presStyleCnt="0"/>
      <dgm:spPr/>
    </dgm:pt>
    <dgm:pt modelId="{C2D54F47-765D-4396-8487-92F72465FA30}" type="pres">
      <dgm:prSet presAssocID="{C20B3037-7473-4E29-88E5-05DBC6A22E68}" presName="compNode" presStyleCnt="0"/>
      <dgm:spPr/>
    </dgm:pt>
    <dgm:pt modelId="{E6AD3094-794C-41C0-9D25-E4BEAE84812C}" type="pres">
      <dgm:prSet presAssocID="{C20B3037-7473-4E29-88E5-05DBC6A22E68}" presName="bgRect" presStyleLbl="bgShp" presStyleIdx="1" presStyleCnt="5"/>
      <dgm:spPr/>
    </dgm:pt>
    <dgm:pt modelId="{46ADA251-C5B5-44FF-AA3F-236FC92003AE}" type="pres">
      <dgm:prSet presAssocID="{C20B3037-7473-4E29-88E5-05DBC6A22E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icShapes"/>
        </a:ext>
      </dgm:extLst>
    </dgm:pt>
    <dgm:pt modelId="{01DF1F4C-461A-4DC6-B953-B467D445CACA}" type="pres">
      <dgm:prSet presAssocID="{C20B3037-7473-4E29-88E5-05DBC6A22E68}" presName="spaceRect" presStyleCnt="0"/>
      <dgm:spPr/>
    </dgm:pt>
    <dgm:pt modelId="{F05ECC7B-FDCC-48E9-B6E8-A15ED1434621}" type="pres">
      <dgm:prSet presAssocID="{C20B3037-7473-4E29-88E5-05DBC6A22E68}" presName="parTx" presStyleLbl="revTx" presStyleIdx="1" presStyleCnt="5">
        <dgm:presLayoutVars>
          <dgm:chMax val="0"/>
          <dgm:chPref val="0"/>
        </dgm:presLayoutVars>
      </dgm:prSet>
      <dgm:spPr/>
    </dgm:pt>
    <dgm:pt modelId="{0B5AA914-21EA-4766-A0D3-EBC092CD004F}" type="pres">
      <dgm:prSet presAssocID="{0FAC68C6-F56B-4960-9E5E-079CAED6451A}" presName="sibTrans" presStyleCnt="0"/>
      <dgm:spPr/>
    </dgm:pt>
    <dgm:pt modelId="{C48F378F-B609-4A0C-804B-C6EA4B08C0EF}" type="pres">
      <dgm:prSet presAssocID="{62F6F96F-2437-4986-AE98-CF8225C46913}" presName="compNode" presStyleCnt="0"/>
      <dgm:spPr/>
    </dgm:pt>
    <dgm:pt modelId="{22D6F785-77F4-441E-802E-33A2C99988FC}" type="pres">
      <dgm:prSet presAssocID="{62F6F96F-2437-4986-AE98-CF8225C46913}" presName="bgRect" presStyleLbl="bgShp" presStyleIdx="2" presStyleCnt="5"/>
      <dgm:spPr/>
    </dgm:pt>
    <dgm:pt modelId="{C65F9C08-F1B6-4964-B8C0-F7022308E62B}" type="pres">
      <dgm:prSet presAssocID="{62F6F96F-2437-4986-AE98-CF8225C4691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7E482944-9EDC-4240-9EE2-BB401A01F1E0}" type="pres">
      <dgm:prSet presAssocID="{62F6F96F-2437-4986-AE98-CF8225C46913}" presName="spaceRect" presStyleCnt="0"/>
      <dgm:spPr/>
    </dgm:pt>
    <dgm:pt modelId="{E9C6D268-037B-4101-85D7-0393B75F0274}" type="pres">
      <dgm:prSet presAssocID="{62F6F96F-2437-4986-AE98-CF8225C46913}" presName="parTx" presStyleLbl="revTx" presStyleIdx="2" presStyleCnt="5">
        <dgm:presLayoutVars>
          <dgm:chMax val="0"/>
          <dgm:chPref val="0"/>
        </dgm:presLayoutVars>
      </dgm:prSet>
      <dgm:spPr/>
    </dgm:pt>
    <dgm:pt modelId="{FC72D631-5BE6-4A14-8D74-BF7C8AF07055}" type="pres">
      <dgm:prSet presAssocID="{FBEEB8F3-563E-48CB-9F21-6B2936448DA7}" presName="sibTrans" presStyleCnt="0"/>
      <dgm:spPr/>
    </dgm:pt>
    <dgm:pt modelId="{3068A607-12E6-42C0-A4FB-7771F36AE869}" type="pres">
      <dgm:prSet presAssocID="{0B3C78A4-B967-43AA-A4D6-2BA6C69F9C60}" presName="compNode" presStyleCnt="0"/>
      <dgm:spPr/>
    </dgm:pt>
    <dgm:pt modelId="{7A6F6AE2-F877-4239-922A-4F66637F7A95}" type="pres">
      <dgm:prSet presAssocID="{0B3C78A4-B967-43AA-A4D6-2BA6C69F9C60}" presName="bgRect" presStyleLbl="bgShp" presStyleIdx="3" presStyleCnt="5"/>
      <dgm:spPr/>
    </dgm:pt>
    <dgm:pt modelId="{A66E8531-549D-4181-8724-1C6749267C98}" type="pres">
      <dgm:prSet presAssocID="{0B3C78A4-B967-43AA-A4D6-2BA6C69F9C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bweb"/>
        </a:ext>
      </dgm:extLst>
    </dgm:pt>
    <dgm:pt modelId="{647B8859-B5C4-40F7-8685-F57DAD8BCEFD}" type="pres">
      <dgm:prSet presAssocID="{0B3C78A4-B967-43AA-A4D6-2BA6C69F9C60}" presName="spaceRect" presStyleCnt="0"/>
      <dgm:spPr/>
    </dgm:pt>
    <dgm:pt modelId="{9E72B99B-14AD-40BB-91BA-C68121242E65}" type="pres">
      <dgm:prSet presAssocID="{0B3C78A4-B967-43AA-A4D6-2BA6C69F9C60}" presName="parTx" presStyleLbl="revTx" presStyleIdx="3" presStyleCnt="5">
        <dgm:presLayoutVars>
          <dgm:chMax val="0"/>
          <dgm:chPref val="0"/>
        </dgm:presLayoutVars>
      </dgm:prSet>
      <dgm:spPr/>
    </dgm:pt>
    <dgm:pt modelId="{13751439-7696-4188-B03A-53028DAA6A80}" type="pres">
      <dgm:prSet presAssocID="{BBA7CB09-2FC8-4828-8047-A1F9E9BD9E92}" presName="sibTrans" presStyleCnt="0"/>
      <dgm:spPr/>
    </dgm:pt>
    <dgm:pt modelId="{82CA4921-0C69-42EB-8117-25A5EA0D0EBE}" type="pres">
      <dgm:prSet presAssocID="{81FBC2AE-F546-47A8-BF1A-4D5CCD44A8C5}" presName="compNode" presStyleCnt="0"/>
      <dgm:spPr/>
    </dgm:pt>
    <dgm:pt modelId="{FC775BBD-1F1C-429D-AE97-9B87663DD03C}" type="pres">
      <dgm:prSet presAssocID="{81FBC2AE-F546-47A8-BF1A-4D5CCD44A8C5}" presName="bgRect" presStyleLbl="bgShp" presStyleIdx="4" presStyleCnt="5"/>
      <dgm:spPr/>
    </dgm:pt>
    <dgm:pt modelId="{BF2BC95E-5EA9-466F-87A3-A8DAB04B737C}" type="pres">
      <dgm:prSet presAssocID="{81FBC2AE-F546-47A8-BF1A-4D5CCD44A8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Network"/>
        </a:ext>
      </dgm:extLst>
    </dgm:pt>
    <dgm:pt modelId="{1D537F8B-02C6-4B6F-9DAC-CF59E03D2BED}" type="pres">
      <dgm:prSet presAssocID="{81FBC2AE-F546-47A8-BF1A-4D5CCD44A8C5}" presName="spaceRect" presStyleCnt="0"/>
      <dgm:spPr/>
    </dgm:pt>
    <dgm:pt modelId="{87818156-CB06-450C-A1C1-69B47982E361}" type="pres">
      <dgm:prSet presAssocID="{81FBC2AE-F546-47A8-BF1A-4D5CCD44A8C5}" presName="parTx" presStyleLbl="revTx" presStyleIdx="4" presStyleCnt="5">
        <dgm:presLayoutVars>
          <dgm:chMax val="0"/>
          <dgm:chPref val="0"/>
        </dgm:presLayoutVars>
      </dgm:prSet>
      <dgm:spPr/>
    </dgm:pt>
  </dgm:ptLst>
  <dgm:cxnLst>
    <dgm:cxn modelId="{D30EF011-3B9C-48B8-BF52-9D68FCB7C0BE}" type="presOf" srcId="{C69AE26A-6D3F-4F39-81DA-511DD912F9AD}" destId="{7E650E0C-6A13-4FF7-AD90-78BD37124DCB}" srcOrd="0" destOrd="0" presId="urn:microsoft.com/office/officeart/2018/2/layout/IconVerticalSolidList"/>
    <dgm:cxn modelId="{57424212-9C5B-4867-A74C-4AA98645E922}" srcId="{C69AE26A-6D3F-4F39-81DA-511DD912F9AD}" destId="{0B3C78A4-B967-43AA-A4D6-2BA6C69F9C60}" srcOrd="3" destOrd="0" parTransId="{E89989B1-0394-4157-9C57-B922F823E0CF}" sibTransId="{BBA7CB09-2FC8-4828-8047-A1F9E9BD9E92}"/>
    <dgm:cxn modelId="{D5C05A40-A0D2-49CB-A070-E8C431948315}" srcId="{C69AE26A-6D3F-4F39-81DA-511DD912F9AD}" destId="{81FBC2AE-F546-47A8-BF1A-4D5CCD44A8C5}" srcOrd="4" destOrd="0" parTransId="{81187988-31BD-4087-B1E4-F7699766AD53}" sibTransId="{A6AFB05C-73DA-465E-BD54-EE16D74B19BB}"/>
    <dgm:cxn modelId="{FB728C4A-7481-456C-A85D-E05DFAEEC54B}" srcId="{C69AE26A-6D3F-4F39-81DA-511DD912F9AD}" destId="{E6E1CECE-D890-4B50-9290-2C2FF381880B}" srcOrd="0" destOrd="0" parTransId="{7A37E32C-873D-4112-88E7-EA6830B61919}" sibTransId="{8A5E22B3-6A1E-43C2-95DF-A9F333965A60}"/>
    <dgm:cxn modelId="{77AF1062-A342-4228-88D3-79B44BFA80DA}" type="presOf" srcId="{E6E1CECE-D890-4B50-9290-2C2FF381880B}" destId="{581BEB90-7D09-46C9-B22D-3DFA7193360B}" srcOrd="0" destOrd="0" presId="urn:microsoft.com/office/officeart/2018/2/layout/IconVerticalSolidList"/>
    <dgm:cxn modelId="{68C29B8B-09AE-49B4-BE0E-A11060D29823}" type="presOf" srcId="{0B3C78A4-B967-43AA-A4D6-2BA6C69F9C60}" destId="{9E72B99B-14AD-40BB-91BA-C68121242E65}" srcOrd="0" destOrd="0" presId="urn:microsoft.com/office/officeart/2018/2/layout/IconVerticalSolidList"/>
    <dgm:cxn modelId="{94BE4192-CD5D-44F2-9691-0DCC304EBDB9}" type="presOf" srcId="{C20B3037-7473-4E29-88E5-05DBC6A22E68}" destId="{F05ECC7B-FDCC-48E9-B6E8-A15ED1434621}" srcOrd="0" destOrd="0" presId="urn:microsoft.com/office/officeart/2018/2/layout/IconVerticalSolidList"/>
    <dgm:cxn modelId="{9F3292A6-CDF7-46A8-B30A-7C786317B196}" srcId="{C69AE26A-6D3F-4F39-81DA-511DD912F9AD}" destId="{C20B3037-7473-4E29-88E5-05DBC6A22E68}" srcOrd="1" destOrd="0" parTransId="{A715C7A0-59DD-46EE-A8A3-AB10427FD2BB}" sibTransId="{0FAC68C6-F56B-4960-9E5E-079CAED6451A}"/>
    <dgm:cxn modelId="{13EE88AC-EFDA-4383-9546-204859B367E9}" srcId="{C69AE26A-6D3F-4F39-81DA-511DD912F9AD}" destId="{62F6F96F-2437-4986-AE98-CF8225C46913}" srcOrd="2" destOrd="0" parTransId="{E1AF2B3D-E41E-4D6E-914A-C52E4D860F52}" sibTransId="{FBEEB8F3-563E-48CB-9F21-6B2936448DA7}"/>
    <dgm:cxn modelId="{E89A77AD-966E-46E4-A99E-DBAFAE9AEA56}" type="presOf" srcId="{81FBC2AE-F546-47A8-BF1A-4D5CCD44A8C5}" destId="{87818156-CB06-450C-A1C1-69B47982E361}" srcOrd="0" destOrd="0" presId="urn:microsoft.com/office/officeart/2018/2/layout/IconVerticalSolidList"/>
    <dgm:cxn modelId="{831077D4-1414-40FA-BB79-BE0D1A643E2D}" type="presOf" srcId="{62F6F96F-2437-4986-AE98-CF8225C46913}" destId="{E9C6D268-037B-4101-85D7-0393B75F0274}" srcOrd="0" destOrd="0" presId="urn:microsoft.com/office/officeart/2018/2/layout/IconVerticalSolidList"/>
    <dgm:cxn modelId="{FD1E8AC8-18F9-486B-B4C9-3F461EE860CD}" type="presParOf" srcId="{7E650E0C-6A13-4FF7-AD90-78BD37124DCB}" destId="{E25CA13C-BA41-4431-94BF-D3358AE2BE71}" srcOrd="0" destOrd="0" presId="urn:microsoft.com/office/officeart/2018/2/layout/IconVerticalSolidList"/>
    <dgm:cxn modelId="{9962CCFC-65F7-4698-A612-23B05B2A3EA5}" type="presParOf" srcId="{E25CA13C-BA41-4431-94BF-D3358AE2BE71}" destId="{F64B8AD4-BED7-4501-BDA0-757F9D27739A}" srcOrd="0" destOrd="0" presId="urn:microsoft.com/office/officeart/2018/2/layout/IconVerticalSolidList"/>
    <dgm:cxn modelId="{8AAA5B8D-312D-4447-97F6-8D6B01DA9079}" type="presParOf" srcId="{E25CA13C-BA41-4431-94BF-D3358AE2BE71}" destId="{C88E3504-078C-4F55-98AD-2F9E7ECF4478}" srcOrd="1" destOrd="0" presId="urn:microsoft.com/office/officeart/2018/2/layout/IconVerticalSolidList"/>
    <dgm:cxn modelId="{B810418D-962B-4700-83C4-6775A01C4760}" type="presParOf" srcId="{E25CA13C-BA41-4431-94BF-D3358AE2BE71}" destId="{8D600E4E-6F07-439F-9D93-E003F9026A8E}" srcOrd="2" destOrd="0" presId="urn:microsoft.com/office/officeart/2018/2/layout/IconVerticalSolidList"/>
    <dgm:cxn modelId="{F6FA57D8-BBB7-473D-BC92-756F832B6DE1}" type="presParOf" srcId="{E25CA13C-BA41-4431-94BF-D3358AE2BE71}" destId="{581BEB90-7D09-46C9-B22D-3DFA7193360B}" srcOrd="3" destOrd="0" presId="urn:microsoft.com/office/officeart/2018/2/layout/IconVerticalSolidList"/>
    <dgm:cxn modelId="{6867A26B-9E1C-47C5-81DC-3A4A71960E26}" type="presParOf" srcId="{7E650E0C-6A13-4FF7-AD90-78BD37124DCB}" destId="{49A50227-A201-438B-8D44-81FD0F03CF81}" srcOrd="1" destOrd="0" presId="urn:microsoft.com/office/officeart/2018/2/layout/IconVerticalSolidList"/>
    <dgm:cxn modelId="{2D893385-707F-4EBE-8194-21DC003934BB}" type="presParOf" srcId="{7E650E0C-6A13-4FF7-AD90-78BD37124DCB}" destId="{C2D54F47-765D-4396-8487-92F72465FA30}" srcOrd="2" destOrd="0" presId="urn:microsoft.com/office/officeart/2018/2/layout/IconVerticalSolidList"/>
    <dgm:cxn modelId="{242797F7-138F-431F-839A-D9D434ED4784}" type="presParOf" srcId="{C2D54F47-765D-4396-8487-92F72465FA30}" destId="{E6AD3094-794C-41C0-9D25-E4BEAE84812C}" srcOrd="0" destOrd="0" presId="urn:microsoft.com/office/officeart/2018/2/layout/IconVerticalSolidList"/>
    <dgm:cxn modelId="{288F65A3-9132-48D5-B7F7-89340FD5A2ED}" type="presParOf" srcId="{C2D54F47-765D-4396-8487-92F72465FA30}" destId="{46ADA251-C5B5-44FF-AA3F-236FC92003AE}" srcOrd="1" destOrd="0" presId="urn:microsoft.com/office/officeart/2018/2/layout/IconVerticalSolidList"/>
    <dgm:cxn modelId="{2A2F803C-78B4-46E0-A951-00C39C2B8511}" type="presParOf" srcId="{C2D54F47-765D-4396-8487-92F72465FA30}" destId="{01DF1F4C-461A-4DC6-B953-B467D445CACA}" srcOrd="2" destOrd="0" presId="urn:microsoft.com/office/officeart/2018/2/layout/IconVerticalSolidList"/>
    <dgm:cxn modelId="{18613E61-1EDB-4CBE-9A11-BCE567EFEDE8}" type="presParOf" srcId="{C2D54F47-765D-4396-8487-92F72465FA30}" destId="{F05ECC7B-FDCC-48E9-B6E8-A15ED1434621}" srcOrd="3" destOrd="0" presId="urn:microsoft.com/office/officeart/2018/2/layout/IconVerticalSolidList"/>
    <dgm:cxn modelId="{4ADA56A0-519E-4ABF-8D65-ADCF99FB6689}" type="presParOf" srcId="{7E650E0C-6A13-4FF7-AD90-78BD37124DCB}" destId="{0B5AA914-21EA-4766-A0D3-EBC092CD004F}" srcOrd="3" destOrd="0" presId="urn:microsoft.com/office/officeart/2018/2/layout/IconVerticalSolidList"/>
    <dgm:cxn modelId="{F7D29175-48D5-4D17-892D-CC287D8BC194}" type="presParOf" srcId="{7E650E0C-6A13-4FF7-AD90-78BD37124DCB}" destId="{C48F378F-B609-4A0C-804B-C6EA4B08C0EF}" srcOrd="4" destOrd="0" presId="urn:microsoft.com/office/officeart/2018/2/layout/IconVerticalSolidList"/>
    <dgm:cxn modelId="{21F71C89-FC3C-463B-874D-B94CAF66F153}" type="presParOf" srcId="{C48F378F-B609-4A0C-804B-C6EA4B08C0EF}" destId="{22D6F785-77F4-441E-802E-33A2C99988FC}" srcOrd="0" destOrd="0" presId="urn:microsoft.com/office/officeart/2018/2/layout/IconVerticalSolidList"/>
    <dgm:cxn modelId="{9CD6B0BF-AB1A-4D69-B929-D9D786DFBE4D}" type="presParOf" srcId="{C48F378F-B609-4A0C-804B-C6EA4B08C0EF}" destId="{C65F9C08-F1B6-4964-B8C0-F7022308E62B}" srcOrd="1" destOrd="0" presId="urn:microsoft.com/office/officeart/2018/2/layout/IconVerticalSolidList"/>
    <dgm:cxn modelId="{05113820-294F-4786-8279-E4D5CDA12A2D}" type="presParOf" srcId="{C48F378F-B609-4A0C-804B-C6EA4B08C0EF}" destId="{7E482944-9EDC-4240-9EE2-BB401A01F1E0}" srcOrd="2" destOrd="0" presId="urn:microsoft.com/office/officeart/2018/2/layout/IconVerticalSolidList"/>
    <dgm:cxn modelId="{CECAD83D-185E-434A-9B6F-ED786976EA66}" type="presParOf" srcId="{C48F378F-B609-4A0C-804B-C6EA4B08C0EF}" destId="{E9C6D268-037B-4101-85D7-0393B75F0274}" srcOrd="3" destOrd="0" presId="urn:microsoft.com/office/officeart/2018/2/layout/IconVerticalSolidList"/>
    <dgm:cxn modelId="{2F8A2CDD-8D34-4D05-96EA-F439FAF569D5}" type="presParOf" srcId="{7E650E0C-6A13-4FF7-AD90-78BD37124DCB}" destId="{FC72D631-5BE6-4A14-8D74-BF7C8AF07055}" srcOrd="5" destOrd="0" presId="urn:microsoft.com/office/officeart/2018/2/layout/IconVerticalSolidList"/>
    <dgm:cxn modelId="{DB7A50CD-CC55-43C7-B587-562F47042DB0}" type="presParOf" srcId="{7E650E0C-6A13-4FF7-AD90-78BD37124DCB}" destId="{3068A607-12E6-42C0-A4FB-7771F36AE869}" srcOrd="6" destOrd="0" presId="urn:microsoft.com/office/officeart/2018/2/layout/IconVerticalSolidList"/>
    <dgm:cxn modelId="{D9D037CC-8D8B-4B64-B24B-3F099A24F3D1}" type="presParOf" srcId="{3068A607-12E6-42C0-A4FB-7771F36AE869}" destId="{7A6F6AE2-F877-4239-922A-4F66637F7A95}" srcOrd="0" destOrd="0" presId="urn:microsoft.com/office/officeart/2018/2/layout/IconVerticalSolidList"/>
    <dgm:cxn modelId="{19012518-A8FD-49A9-8754-9083588588DF}" type="presParOf" srcId="{3068A607-12E6-42C0-A4FB-7771F36AE869}" destId="{A66E8531-549D-4181-8724-1C6749267C98}" srcOrd="1" destOrd="0" presId="urn:microsoft.com/office/officeart/2018/2/layout/IconVerticalSolidList"/>
    <dgm:cxn modelId="{EDDEB69C-34CA-4379-9146-CAC10D540F8C}" type="presParOf" srcId="{3068A607-12E6-42C0-A4FB-7771F36AE869}" destId="{647B8859-B5C4-40F7-8685-F57DAD8BCEFD}" srcOrd="2" destOrd="0" presId="urn:microsoft.com/office/officeart/2018/2/layout/IconVerticalSolidList"/>
    <dgm:cxn modelId="{F12D2A52-D2A0-4DFC-B6E7-894B2227035B}" type="presParOf" srcId="{3068A607-12E6-42C0-A4FB-7771F36AE869}" destId="{9E72B99B-14AD-40BB-91BA-C68121242E65}" srcOrd="3" destOrd="0" presId="urn:microsoft.com/office/officeart/2018/2/layout/IconVerticalSolidList"/>
    <dgm:cxn modelId="{E06CC86F-11BE-4B73-B1C5-64D3B27942C4}" type="presParOf" srcId="{7E650E0C-6A13-4FF7-AD90-78BD37124DCB}" destId="{13751439-7696-4188-B03A-53028DAA6A80}" srcOrd="7" destOrd="0" presId="urn:microsoft.com/office/officeart/2018/2/layout/IconVerticalSolidList"/>
    <dgm:cxn modelId="{968F3215-C786-483B-AEEA-700004724D96}" type="presParOf" srcId="{7E650E0C-6A13-4FF7-AD90-78BD37124DCB}" destId="{82CA4921-0C69-42EB-8117-25A5EA0D0EBE}" srcOrd="8" destOrd="0" presId="urn:microsoft.com/office/officeart/2018/2/layout/IconVerticalSolidList"/>
    <dgm:cxn modelId="{BC2615A1-5D0F-415D-947C-A7C13CFF22A7}" type="presParOf" srcId="{82CA4921-0C69-42EB-8117-25A5EA0D0EBE}" destId="{FC775BBD-1F1C-429D-AE97-9B87663DD03C}" srcOrd="0" destOrd="0" presId="urn:microsoft.com/office/officeart/2018/2/layout/IconVerticalSolidList"/>
    <dgm:cxn modelId="{CA098231-4933-474A-808D-644E5A99072B}" type="presParOf" srcId="{82CA4921-0C69-42EB-8117-25A5EA0D0EBE}" destId="{BF2BC95E-5EA9-466F-87A3-A8DAB04B737C}" srcOrd="1" destOrd="0" presId="urn:microsoft.com/office/officeart/2018/2/layout/IconVerticalSolidList"/>
    <dgm:cxn modelId="{8DFF50A1-A77B-4940-A2E2-6DAE4795635A}" type="presParOf" srcId="{82CA4921-0C69-42EB-8117-25A5EA0D0EBE}" destId="{1D537F8B-02C6-4B6F-9DAC-CF59E03D2BED}" srcOrd="2" destOrd="0" presId="urn:microsoft.com/office/officeart/2018/2/layout/IconVerticalSolidList"/>
    <dgm:cxn modelId="{A3FB2D60-9E3C-4C32-AC8C-A424D8C4166D}" type="presParOf" srcId="{82CA4921-0C69-42EB-8117-25A5EA0D0EBE}" destId="{87818156-CB06-450C-A1C1-69B47982E3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4918A6-5297-4A4F-84E0-E1F5E31DC94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CBB86FC-CFDB-4635-9B54-4EC080749150}">
      <dgm:prSet/>
      <dgm:spPr/>
      <dgm:t>
        <a:bodyPr/>
        <a:lstStyle/>
        <a:p>
          <a:pPr>
            <a:lnSpc>
              <a:spcPct val="100000"/>
            </a:lnSpc>
            <a:defRPr cap="all"/>
          </a:pPr>
          <a:r>
            <a:rPr kumimoji="1" lang="en-US"/>
            <a:t>Using inner product kernel function instead of nonlinear mapping to high dimensional space</a:t>
          </a:r>
          <a:endParaRPr lang="en-US"/>
        </a:p>
      </dgm:t>
    </dgm:pt>
    <dgm:pt modelId="{041666AE-8C3B-496B-89A7-D8071830A1DD}" type="parTrans" cxnId="{8A869497-1854-4CDC-B448-7F1F9E9662EB}">
      <dgm:prSet/>
      <dgm:spPr/>
      <dgm:t>
        <a:bodyPr/>
        <a:lstStyle/>
        <a:p>
          <a:endParaRPr lang="en-US"/>
        </a:p>
      </dgm:t>
    </dgm:pt>
    <dgm:pt modelId="{9EBEE42E-6DE5-4467-860C-9A91BC242EAB}" type="sibTrans" cxnId="{8A869497-1854-4CDC-B448-7F1F9E9662EB}">
      <dgm:prSet/>
      <dgm:spPr/>
      <dgm:t>
        <a:bodyPr/>
        <a:lstStyle/>
        <a:p>
          <a:endParaRPr lang="en-US"/>
        </a:p>
      </dgm:t>
    </dgm:pt>
    <dgm:pt modelId="{6B5700B7-689D-4A3F-8A9C-0DC6C86BFC4B}">
      <dgm:prSet/>
      <dgm:spPr/>
      <dgm:t>
        <a:bodyPr/>
        <a:lstStyle/>
        <a:p>
          <a:pPr>
            <a:lnSpc>
              <a:spcPct val="100000"/>
            </a:lnSpc>
            <a:defRPr cap="all"/>
          </a:pPr>
          <a:r>
            <a:rPr kumimoji="1" lang="en-US"/>
            <a:t>Simplifies common classification and regression issues</a:t>
          </a:r>
          <a:endParaRPr lang="en-US"/>
        </a:p>
      </dgm:t>
    </dgm:pt>
    <dgm:pt modelId="{0F7B67E0-269E-43B5-9100-36D1A8F8E6B5}" type="parTrans" cxnId="{5AD9E9EC-3DAD-4B14-B0E7-3BE558E8CB57}">
      <dgm:prSet/>
      <dgm:spPr/>
      <dgm:t>
        <a:bodyPr/>
        <a:lstStyle/>
        <a:p>
          <a:endParaRPr lang="en-US"/>
        </a:p>
      </dgm:t>
    </dgm:pt>
    <dgm:pt modelId="{C0FB67D3-0D69-4034-A24B-17B15EA0EE85}" type="sibTrans" cxnId="{5AD9E9EC-3DAD-4B14-B0E7-3BE558E8CB57}">
      <dgm:prSet/>
      <dgm:spPr/>
      <dgm:t>
        <a:bodyPr/>
        <a:lstStyle/>
        <a:p>
          <a:endParaRPr lang="en-US"/>
        </a:p>
      </dgm:t>
    </dgm:pt>
    <dgm:pt modelId="{CDE6916A-66E5-4E18-A50E-6C590375446A}">
      <dgm:prSet/>
      <dgm:spPr/>
      <dgm:t>
        <a:bodyPr/>
        <a:lstStyle/>
        <a:p>
          <a:pPr>
            <a:lnSpc>
              <a:spcPct val="100000"/>
            </a:lnSpc>
            <a:defRPr cap="all"/>
          </a:pPr>
          <a:r>
            <a:rPr kumimoji="1" lang="en-US"/>
            <a:t>A few support vectors determine the end result, which helps us capture key samples</a:t>
          </a:r>
          <a:endParaRPr lang="en-US"/>
        </a:p>
      </dgm:t>
    </dgm:pt>
    <dgm:pt modelId="{AA3030E7-8427-4A11-A0F7-195DA87CA937}" type="parTrans" cxnId="{FF8FDB51-E5A9-4BE0-A094-4519FB82A0DD}">
      <dgm:prSet/>
      <dgm:spPr/>
      <dgm:t>
        <a:bodyPr/>
        <a:lstStyle/>
        <a:p>
          <a:endParaRPr lang="en-US"/>
        </a:p>
      </dgm:t>
    </dgm:pt>
    <dgm:pt modelId="{90854447-B864-4992-B6D3-8CFF6DA86C31}" type="sibTrans" cxnId="{FF8FDB51-E5A9-4BE0-A094-4519FB82A0DD}">
      <dgm:prSet/>
      <dgm:spPr/>
      <dgm:t>
        <a:bodyPr/>
        <a:lstStyle/>
        <a:p>
          <a:endParaRPr lang="en-US"/>
        </a:p>
      </dgm:t>
    </dgm:pt>
    <dgm:pt modelId="{0EF2104C-3716-47F5-8F70-5170C027618C}" type="pres">
      <dgm:prSet presAssocID="{F44918A6-5297-4A4F-84E0-E1F5E31DC94C}" presName="root" presStyleCnt="0">
        <dgm:presLayoutVars>
          <dgm:dir/>
          <dgm:resizeHandles val="exact"/>
        </dgm:presLayoutVars>
      </dgm:prSet>
      <dgm:spPr/>
    </dgm:pt>
    <dgm:pt modelId="{D35B0CA6-6FD8-4628-BAD6-CB08A8E65A90}" type="pres">
      <dgm:prSet presAssocID="{3CBB86FC-CFDB-4635-9B54-4EC080749150}" presName="compNode" presStyleCnt="0"/>
      <dgm:spPr/>
    </dgm:pt>
    <dgm:pt modelId="{295A9FBB-A248-4D90-919A-B2FA704CE704}" type="pres">
      <dgm:prSet presAssocID="{3CBB86FC-CFDB-4635-9B54-4EC080749150}" presName="iconBgRect" presStyleLbl="bgShp" presStyleIdx="0" presStyleCnt="3"/>
      <dgm:spPr/>
    </dgm:pt>
    <dgm:pt modelId="{7B16470B-F14E-4630-BA55-D876C15F4941}" type="pres">
      <dgm:prSet presAssocID="{3CBB86FC-CFDB-4635-9B54-4EC0807491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E419519-9F79-4510-A603-AFC066C6406F}" type="pres">
      <dgm:prSet presAssocID="{3CBB86FC-CFDB-4635-9B54-4EC080749150}" presName="spaceRect" presStyleCnt="0"/>
      <dgm:spPr/>
    </dgm:pt>
    <dgm:pt modelId="{0A3D2CC1-F364-43CD-8B5C-C0D637A773D6}" type="pres">
      <dgm:prSet presAssocID="{3CBB86FC-CFDB-4635-9B54-4EC080749150}" presName="textRect" presStyleLbl="revTx" presStyleIdx="0" presStyleCnt="3">
        <dgm:presLayoutVars>
          <dgm:chMax val="1"/>
          <dgm:chPref val="1"/>
        </dgm:presLayoutVars>
      </dgm:prSet>
      <dgm:spPr/>
    </dgm:pt>
    <dgm:pt modelId="{2765D2B6-89C5-4C1C-AF3D-E4A30EA3EB2C}" type="pres">
      <dgm:prSet presAssocID="{9EBEE42E-6DE5-4467-860C-9A91BC242EAB}" presName="sibTrans" presStyleCnt="0"/>
      <dgm:spPr/>
    </dgm:pt>
    <dgm:pt modelId="{F6879F1F-6DB2-4A13-AEF2-FF8A9888C6E1}" type="pres">
      <dgm:prSet presAssocID="{6B5700B7-689D-4A3F-8A9C-0DC6C86BFC4B}" presName="compNode" presStyleCnt="0"/>
      <dgm:spPr/>
    </dgm:pt>
    <dgm:pt modelId="{068582D0-0A4F-4A03-8B87-D5907571490B}" type="pres">
      <dgm:prSet presAssocID="{6B5700B7-689D-4A3F-8A9C-0DC6C86BFC4B}" presName="iconBgRect" presStyleLbl="bgShp" presStyleIdx="1" presStyleCnt="3"/>
      <dgm:spPr/>
    </dgm:pt>
    <dgm:pt modelId="{5868118E-B7AE-4702-BD8E-A3176AFCFB1D}" type="pres">
      <dgm:prSet presAssocID="{6B5700B7-689D-4A3F-8A9C-0DC6C86BFC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205F96D-1C29-43EB-BB28-656767DAD10E}" type="pres">
      <dgm:prSet presAssocID="{6B5700B7-689D-4A3F-8A9C-0DC6C86BFC4B}" presName="spaceRect" presStyleCnt="0"/>
      <dgm:spPr/>
    </dgm:pt>
    <dgm:pt modelId="{D51DAE60-973A-470F-851F-AE188D573E6D}" type="pres">
      <dgm:prSet presAssocID="{6B5700B7-689D-4A3F-8A9C-0DC6C86BFC4B}" presName="textRect" presStyleLbl="revTx" presStyleIdx="1" presStyleCnt="3">
        <dgm:presLayoutVars>
          <dgm:chMax val="1"/>
          <dgm:chPref val="1"/>
        </dgm:presLayoutVars>
      </dgm:prSet>
      <dgm:spPr/>
    </dgm:pt>
    <dgm:pt modelId="{E6861BC2-03D4-4332-AEFF-2E33759AEB4D}" type="pres">
      <dgm:prSet presAssocID="{C0FB67D3-0D69-4034-A24B-17B15EA0EE85}" presName="sibTrans" presStyleCnt="0"/>
      <dgm:spPr/>
    </dgm:pt>
    <dgm:pt modelId="{083B0973-928D-4436-9A41-EAC579B65225}" type="pres">
      <dgm:prSet presAssocID="{CDE6916A-66E5-4E18-A50E-6C590375446A}" presName="compNode" presStyleCnt="0"/>
      <dgm:spPr/>
    </dgm:pt>
    <dgm:pt modelId="{8499F2FD-07A4-4989-B582-EFAB89558A64}" type="pres">
      <dgm:prSet presAssocID="{CDE6916A-66E5-4E18-A50E-6C590375446A}" presName="iconBgRect" presStyleLbl="bgShp" presStyleIdx="2" presStyleCnt="3"/>
      <dgm:spPr/>
    </dgm:pt>
    <dgm:pt modelId="{17123101-326C-4710-A145-7AE66E9BA39F}" type="pres">
      <dgm:prSet presAssocID="{CDE6916A-66E5-4E18-A50E-6C59037544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A81FAABE-35A3-4547-9BEE-69869A079447}" type="pres">
      <dgm:prSet presAssocID="{CDE6916A-66E5-4E18-A50E-6C590375446A}" presName="spaceRect" presStyleCnt="0"/>
      <dgm:spPr/>
    </dgm:pt>
    <dgm:pt modelId="{8C69EEDE-D6CC-423E-8AB0-A927B56612D4}" type="pres">
      <dgm:prSet presAssocID="{CDE6916A-66E5-4E18-A50E-6C590375446A}" presName="textRect" presStyleLbl="revTx" presStyleIdx="2" presStyleCnt="3">
        <dgm:presLayoutVars>
          <dgm:chMax val="1"/>
          <dgm:chPref val="1"/>
        </dgm:presLayoutVars>
      </dgm:prSet>
      <dgm:spPr/>
    </dgm:pt>
  </dgm:ptLst>
  <dgm:cxnLst>
    <dgm:cxn modelId="{AAF2C811-1A15-8042-B27E-2FA22728CA61}" type="presOf" srcId="{CDE6916A-66E5-4E18-A50E-6C590375446A}" destId="{8C69EEDE-D6CC-423E-8AB0-A927B56612D4}" srcOrd="0" destOrd="0" presId="urn:microsoft.com/office/officeart/2018/5/layout/IconCircleLabelList"/>
    <dgm:cxn modelId="{A7744912-A4FC-4E4F-845C-AFFD1AA68A7B}" type="presOf" srcId="{6B5700B7-689D-4A3F-8A9C-0DC6C86BFC4B}" destId="{D51DAE60-973A-470F-851F-AE188D573E6D}" srcOrd="0" destOrd="0" presId="urn:microsoft.com/office/officeart/2018/5/layout/IconCircleLabelList"/>
    <dgm:cxn modelId="{FF8FDB51-E5A9-4BE0-A094-4519FB82A0DD}" srcId="{F44918A6-5297-4A4F-84E0-E1F5E31DC94C}" destId="{CDE6916A-66E5-4E18-A50E-6C590375446A}" srcOrd="2" destOrd="0" parTransId="{AA3030E7-8427-4A11-A0F7-195DA87CA937}" sibTransId="{90854447-B864-4992-B6D3-8CFF6DA86C31}"/>
    <dgm:cxn modelId="{8A869497-1854-4CDC-B448-7F1F9E9662EB}" srcId="{F44918A6-5297-4A4F-84E0-E1F5E31DC94C}" destId="{3CBB86FC-CFDB-4635-9B54-4EC080749150}" srcOrd="0" destOrd="0" parTransId="{041666AE-8C3B-496B-89A7-D8071830A1DD}" sibTransId="{9EBEE42E-6DE5-4467-860C-9A91BC242EAB}"/>
    <dgm:cxn modelId="{A4B78DB8-6EEA-ED4E-9488-562958E2C173}" type="presOf" srcId="{F44918A6-5297-4A4F-84E0-E1F5E31DC94C}" destId="{0EF2104C-3716-47F5-8F70-5170C027618C}" srcOrd="0" destOrd="0" presId="urn:microsoft.com/office/officeart/2018/5/layout/IconCircleLabelList"/>
    <dgm:cxn modelId="{A22CA3C6-5921-674A-97F3-39A80236AEC3}" type="presOf" srcId="{3CBB86FC-CFDB-4635-9B54-4EC080749150}" destId="{0A3D2CC1-F364-43CD-8B5C-C0D637A773D6}" srcOrd="0" destOrd="0" presId="urn:microsoft.com/office/officeart/2018/5/layout/IconCircleLabelList"/>
    <dgm:cxn modelId="{5AD9E9EC-3DAD-4B14-B0E7-3BE558E8CB57}" srcId="{F44918A6-5297-4A4F-84E0-E1F5E31DC94C}" destId="{6B5700B7-689D-4A3F-8A9C-0DC6C86BFC4B}" srcOrd="1" destOrd="0" parTransId="{0F7B67E0-269E-43B5-9100-36D1A8F8E6B5}" sibTransId="{C0FB67D3-0D69-4034-A24B-17B15EA0EE85}"/>
    <dgm:cxn modelId="{082DDC69-153D-B440-938F-42725C60341C}" type="presParOf" srcId="{0EF2104C-3716-47F5-8F70-5170C027618C}" destId="{D35B0CA6-6FD8-4628-BAD6-CB08A8E65A90}" srcOrd="0" destOrd="0" presId="urn:microsoft.com/office/officeart/2018/5/layout/IconCircleLabelList"/>
    <dgm:cxn modelId="{88B5CCE3-3974-9247-8D7C-C619BCE708E5}" type="presParOf" srcId="{D35B0CA6-6FD8-4628-BAD6-CB08A8E65A90}" destId="{295A9FBB-A248-4D90-919A-B2FA704CE704}" srcOrd="0" destOrd="0" presId="urn:microsoft.com/office/officeart/2018/5/layout/IconCircleLabelList"/>
    <dgm:cxn modelId="{B39B280F-E2B5-9B4D-967E-2762C2E2E1D6}" type="presParOf" srcId="{D35B0CA6-6FD8-4628-BAD6-CB08A8E65A90}" destId="{7B16470B-F14E-4630-BA55-D876C15F4941}" srcOrd="1" destOrd="0" presId="urn:microsoft.com/office/officeart/2018/5/layout/IconCircleLabelList"/>
    <dgm:cxn modelId="{1379F36A-14D1-9F45-A9E1-0C4C89112BA1}" type="presParOf" srcId="{D35B0CA6-6FD8-4628-BAD6-CB08A8E65A90}" destId="{3E419519-9F79-4510-A603-AFC066C6406F}" srcOrd="2" destOrd="0" presId="urn:microsoft.com/office/officeart/2018/5/layout/IconCircleLabelList"/>
    <dgm:cxn modelId="{4F88FC89-0074-714E-A680-B8E2F7A46A3D}" type="presParOf" srcId="{D35B0CA6-6FD8-4628-BAD6-CB08A8E65A90}" destId="{0A3D2CC1-F364-43CD-8B5C-C0D637A773D6}" srcOrd="3" destOrd="0" presId="urn:microsoft.com/office/officeart/2018/5/layout/IconCircleLabelList"/>
    <dgm:cxn modelId="{B8D2105F-4631-5D41-A560-F817EF8DF0E1}" type="presParOf" srcId="{0EF2104C-3716-47F5-8F70-5170C027618C}" destId="{2765D2B6-89C5-4C1C-AF3D-E4A30EA3EB2C}" srcOrd="1" destOrd="0" presId="urn:microsoft.com/office/officeart/2018/5/layout/IconCircleLabelList"/>
    <dgm:cxn modelId="{144ADBEC-519C-1849-BE6D-D51D888236BD}" type="presParOf" srcId="{0EF2104C-3716-47F5-8F70-5170C027618C}" destId="{F6879F1F-6DB2-4A13-AEF2-FF8A9888C6E1}" srcOrd="2" destOrd="0" presId="urn:microsoft.com/office/officeart/2018/5/layout/IconCircleLabelList"/>
    <dgm:cxn modelId="{4EBEC068-9648-8649-A629-5AF081C35222}" type="presParOf" srcId="{F6879F1F-6DB2-4A13-AEF2-FF8A9888C6E1}" destId="{068582D0-0A4F-4A03-8B87-D5907571490B}" srcOrd="0" destOrd="0" presId="urn:microsoft.com/office/officeart/2018/5/layout/IconCircleLabelList"/>
    <dgm:cxn modelId="{DB0F0FE2-5375-C34A-AE22-B30A1017748B}" type="presParOf" srcId="{F6879F1F-6DB2-4A13-AEF2-FF8A9888C6E1}" destId="{5868118E-B7AE-4702-BD8E-A3176AFCFB1D}" srcOrd="1" destOrd="0" presId="urn:microsoft.com/office/officeart/2018/5/layout/IconCircleLabelList"/>
    <dgm:cxn modelId="{453E92EB-02AD-3045-8BBB-A2DFFF667D64}" type="presParOf" srcId="{F6879F1F-6DB2-4A13-AEF2-FF8A9888C6E1}" destId="{C205F96D-1C29-43EB-BB28-656767DAD10E}" srcOrd="2" destOrd="0" presId="urn:microsoft.com/office/officeart/2018/5/layout/IconCircleLabelList"/>
    <dgm:cxn modelId="{AFDBD004-B528-8D47-93D2-7CE2CEF5732A}" type="presParOf" srcId="{F6879F1F-6DB2-4A13-AEF2-FF8A9888C6E1}" destId="{D51DAE60-973A-470F-851F-AE188D573E6D}" srcOrd="3" destOrd="0" presId="urn:microsoft.com/office/officeart/2018/5/layout/IconCircleLabelList"/>
    <dgm:cxn modelId="{5607C407-69BE-844B-B3DF-99A0325DBF2E}" type="presParOf" srcId="{0EF2104C-3716-47F5-8F70-5170C027618C}" destId="{E6861BC2-03D4-4332-AEFF-2E33759AEB4D}" srcOrd="3" destOrd="0" presId="urn:microsoft.com/office/officeart/2018/5/layout/IconCircleLabelList"/>
    <dgm:cxn modelId="{3D8A9DD0-9CA6-B548-9A13-084A7C77D1D7}" type="presParOf" srcId="{0EF2104C-3716-47F5-8F70-5170C027618C}" destId="{083B0973-928D-4436-9A41-EAC579B65225}" srcOrd="4" destOrd="0" presId="urn:microsoft.com/office/officeart/2018/5/layout/IconCircleLabelList"/>
    <dgm:cxn modelId="{2A3B348F-94AE-234F-BBDF-7A7E3BD43672}" type="presParOf" srcId="{083B0973-928D-4436-9A41-EAC579B65225}" destId="{8499F2FD-07A4-4989-B582-EFAB89558A64}" srcOrd="0" destOrd="0" presId="urn:microsoft.com/office/officeart/2018/5/layout/IconCircleLabelList"/>
    <dgm:cxn modelId="{CA266AC6-342C-E848-B647-4EAAD2982507}" type="presParOf" srcId="{083B0973-928D-4436-9A41-EAC579B65225}" destId="{17123101-326C-4710-A145-7AE66E9BA39F}" srcOrd="1" destOrd="0" presId="urn:microsoft.com/office/officeart/2018/5/layout/IconCircleLabelList"/>
    <dgm:cxn modelId="{E7BE3208-F574-EE49-80F4-BDED86FC552C}" type="presParOf" srcId="{083B0973-928D-4436-9A41-EAC579B65225}" destId="{A81FAABE-35A3-4547-9BEE-69869A079447}" srcOrd="2" destOrd="0" presId="urn:microsoft.com/office/officeart/2018/5/layout/IconCircleLabelList"/>
    <dgm:cxn modelId="{CCA35AFE-6FD4-CB40-9215-B10F2CE51D74}" type="presParOf" srcId="{083B0973-928D-4436-9A41-EAC579B65225}" destId="{8C69EEDE-D6CC-423E-8AB0-A927B56612D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6EDA77-C4B9-4E79-AC23-6B215BD8D7B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C2B66D9-B560-485A-869E-9325FCBB88D1}">
      <dgm:prSet/>
      <dgm:spPr/>
      <dgm:t>
        <a:bodyPr/>
        <a:lstStyle/>
        <a:p>
          <a:pPr>
            <a:lnSpc>
              <a:spcPct val="100000"/>
            </a:lnSpc>
            <a:defRPr cap="all"/>
          </a:pPr>
          <a:r>
            <a:rPr kumimoji="1" lang="en-US"/>
            <a:t>SVM algorithm is difficult to implement for large-scale training samples</a:t>
          </a:r>
          <a:endParaRPr lang="en-US"/>
        </a:p>
      </dgm:t>
    </dgm:pt>
    <dgm:pt modelId="{BC27434C-A626-4AE7-B2EB-75183C2DBF69}" type="parTrans" cxnId="{A19C48A8-2669-45E4-97B4-BB15F903A4CA}">
      <dgm:prSet/>
      <dgm:spPr/>
      <dgm:t>
        <a:bodyPr/>
        <a:lstStyle/>
        <a:p>
          <a:endParaRPr lang="en-US"/>
        </a:p>
      </dgm:t>
    </dgm:pt>
    <dgm:pt modelId="{A01D709A-7D31-44EB-9FDA-AE330252D7C5}" type="sibTrans" cxnId="{A19C48A8-2669-45E4-97B4-BB15F903A4CA}">
      <dgm:prSet/>
      <dgm:spPr/>
      <dgm:t>
        <a:bodyPr/>
        <a:lstStyle/>
        <a:p>
          <a:endParaRPr lang="en-US"/>
        </a:p>
      </dgm:t>
    </dgm:pt>
    <dgm:pt modelId="{9636D29B-B71B-4303-A7B1-F254972CB823}">
      <dgm:prSet/>
      <dgm:spPr/>
      <dgm:t>
        <a:bodyPr/>
        <a:lstStyle/>
        <a:p>
          <a:pPr>
            <a:lnSpc>
              <a:spcPct val="100000"/>
            </a:lnSpc>
            <a:defRPr cap="all"/>
          </a:pPr>
          <a:r>
            <a:rPr kumimoji="1" lang="en-US"/>
            <a:t>Running time is very expensive</a:t>
          </a:r>
          <a:endParaRPr lang="en-US"/>
        </a:p>
      </dgm:t>
    </dgm:pt>
    <dgm:pt modelId="{A7AEF750-D0E1-40C2-B30D-E549A62175DE}" type="parTrans" cxnId="{6A1F4C76-7A02-4027-BD9E-1CC95D78A5BD}">
      <dgm:prSet/>
      <dgm:spPr/>
      <dgm:t>
        <a:bodyPr/>
        <a:lstStyle/>
        <a:p>
          <a:endParaRPr lang="en-US"/>
        </a:p>
      </dgm:t>
    </dgm:pt>
    <dgm:pt modelId="{6CD21ABC-AD28-4CBF-8993-0C2B390A0EA1}" type="sibTrans" cxnId="{6A1F4C76-7A02-4027-BD9E-1CC95D78A5BD}">
      <dgm:prSet/>
      <dgm:spPr/>
      <dgm:t>
        <a:bodyPr/>
        <a:lstStyle/>
        <a:p>
          <a:endParaRPr lang="en-US"/>
        </a:p>
      </dgm:t>
    </dgm:pt>
    <dgm:pt modelId="{8AAEA723-5E32-4FB1-8710-900380BDAEAC}" type="pres">
      <dgm:prSet presAssocID="{736EDA77-C4B9-4E79-AC23-6B215BD8D7B9}" presName="root" presStyleCnt="0">
        <dgm:presLayoutVars>
          <dgm:dir/>
          <dgm:resizeHandles val="exact"/>
        </dgm:presLayoutVars>
      </dgm:prSet>
      <dgm:spPr/>
    </dgm:pt>
    <dgm:pt modelId="{56F1D755-82A4-4F34-8571-23BA0E5C703E}" type="pres">
      <dgm:prSet presAssocID="{DC2B66D9-B560-485A-869E-9325FCBB88D1}" presName="compNode" presStyleCnt="0"/>
      <dgm:spPr/>
    </dgm:pt>
    <dgm:pt modelId="{177EB07E-AABE-41A7-8F50-521B98FB2161}" type="pres">
      <dgm:prSet presAssocID="{DC2B66D9-B560-485A-869E-9325FCBB88D1}" presName="iconBgRect" presStyleLbl="bgShp" presStyleIdx="0" presStyleCnt="2"/>
      <dgm:spPr/>
    </dgm:pt>
    <dgm:pt modelId="{9E0CD4B8-09C7-46EA-890D-752BE9A76EC1}" type="pres">
      <dgm:prSet presAssocID="{DC2B66D9-B560-485A-869E-9325FCBB88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CCAFC57-CA1E-4C70-A913-6590F09741C7}" type="pres">
      <dgm:prSet presAssocID="{DC2B66D9-B560-485A-869E-9325FCBB88D1}" presName="spaceRect" presStyleCnt="0"/>
      <dgm:spPr/>
    </dgm:pt>
    <dgm:pt modelId="{F5CBA933-15AE-4C88-9303-4A7183E4B752}" type="pres">
      <dgm:prSet presAssocID="{DC2B66D9-B560-485A-869E-9325FCBB88D1}" presName="textRect" presStyleLbl="revTx" presStyleIdx="0" presStyleCnt="2">
        <dgm:presLayoutVars>
          <dgm:chMax val="1"/>
          <dgm:chPref val="1"/>
        </dgm:presLayoutVars>
      </dgm:prSet>
      <dgm:spPr/>
    </dgm:pt>
    <dgm:pt modelId="{C0FE0DD7-50BF-40DD-837F-3C91D8D9E122}" type="pres">
      <dgm:prSet presAssocID="{A01D709A-7D31-44EB-9FDA-AE330252D7C5}" presName="sibTrans" presStyleCnt="0"/>
      <dgm:spPr/>
    </dgm:pt>
    <dgm:pt modelId="{E7F0EB1C-F147-4CAA-9FAC-F89C7EA3181B}" type="pres">
      <dgm:prSet presAssocID="{9636D29B-B71B-4303-A7B1-F254972CB823}" presName="compNode" presStyleCnt="0"/>
      <dgm:spPr/>
    </dgm:pt>
    <dgm:pt modelId="{0FBBD95F-2E38-4E9B-9A06-5839423A46F3}" type="pres">
      <dgm:prSet presAssocID="{9636D29B-B71B-4303-A7B1-F254972CB823}" presName="iconBgRect" presStyleLbl="bgShp" presStyleIdx="1" presStyleCnt="2"/>
      <dgm:spPr/>
    </dgm:pt>
    <dgm:pt modelId="{E96C8ED1-4061-4F0E-B3B4-A24F0D233E56}" type="pres">
      <dgm:prSet presAssocID="{9636D29B-B71B-4303-A7B1-F254972CB8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rglass"/>
        </a:ext>
      </dgm:extLst>
    </dgm:pt>
    <dgm:pt modelId="{639DA5E5-2BFC-4202-8019-DEE9790E22AF}" type="pres">
      <dgm:prSet presAssocID="{9636D29B-B71B-4303-A7B1-F254972CB823}" presName="spaceRect" presStyleCnt="0"/>
      <dgm:spPr/>
    </dgm:pt>
    <dgm:pt modelId="{4F4D0E60-E59F-41F9-9CDD-42363E816E1B}" type="pres">
      <dgm:prSet presAssocID="{9636D29B-B71B-4303-A7B1-F254972CB823}" presName="textRect" presStyleLbl="revTx" presStyleIdx="1" presStyleCnt="2">
        <dgm:presLayoutVars>
          <dgm:chMax val="1"/>
          <dgm:chPref val="1"/>
        </dgm:presLayoutVars>
      </dgm:prSet>
      <dgm:spPr/>
    </dgm:pt>
  </dgm:ptLst>
  <dgm:cxnLst>
    <dgm:cxn modelId="{48499B0A-8DC8-438C-88F7-098F453A3EB2}" type="presOf" srcId="{DC2B66D9-B560-485A-869E-9325FCBB88D1}" destId="{F5CBA933-15AE-4C88-9303-4A7183E4B752}" srcOrd="0" destOrd="0" presId="urn:microsoft.com/office/officeart/2018/5/layout/IconCircleLabelList"/>
    <dgm:cxn modelId="{FF56CD4B-9073-4D9B-9F10-8C178BDB47CD}" type="presOf" srcId="{9636D29B-B71B-4303-A7B1-F254972CB823}" destId="{4F4D0E60-E59F-41F9-9CDD-42363E816E1B}" srcOrd="0" destOrd="0" presId="urn:microsoft.com/office/officeart/2018/5/layout/IconCircleLabelList"/>
    <dgm:cxn modelId="{6A1F4C76-7A02-4027-BD9E-1CC95D78A5BD}" srcId="{736EDA77-C4B9-4E79-AC23-6B215BD8D7B9}" destId="{9636D29B-B71B-4303-A7B1-F254972CB823}" srcOrd="1" destOrd="0" parTransId="{A7AEF750-D0E1-40C2-B30D-E549A62175DE}" sibTransId="{6CD21ABC-AD28-4CBF-8993-0C2B390A0EA1}"/>
    <dgm:cxn modelId="{A19C48A8-2669-45E4-97B4-BB15F903A4CA}" srcId="{736EDA77-C4B9-4E79-AC23-6B215BD8D7B9}" destId="{DC2B66D9-B560-485A-869E-9325FCBB88D1}" srcOrd="0" destOrd="0" parTransId="{BC27434C-A626-4AE7-B2EB-75183C2DBF69}" sibTransId="{A01D709A-7D31-44EB-9FDA-AE330252D7C5}"/>
    <dgm:cxn modelId="{CDDF38AA-4F2A-4862-AAD5-6412C3A8AD53}" type="presOf" srcId="{736EDA77-C4B9-4E79-AC23-6B215BD8D7B9}" destId="{8AAEA723-5E32-4FB1-8710-900380BDAEAC}" srcOrd="0" destOrd="0" presId="urn:microsoft.com/office/officeart/2018/5/layout/IconCircleLabelList"/>
    <dgm:cxn modelId="{FDA914D3-86E5-40F1-AB12-B045E9B686BC}" type="presParOf" srcId="{8AAEA723-5E32-4FB1-8710-900380BDAEAC}" destId="{56F1D755-82A4-4F34-8571-23BA0E5C703E}" srcOrd="0" destOrd="0" presId="urn:microsoft.com/office/officeart/2018/5/layout/IconCircleLabelList"/>
    <dgm:cxn modelId="{D76B7F7D-A21F-408A-B23E-3BC04DFFC6A9}" type="presParOf" srcId="{56F1D755-82A4-4F34-8571-23BA0E5C703E}" destId="{177EB07E-AABE-41A7-8F50-521B98FB2161}" srcOrd="0" destOrd="0" presId="urn:microsoft.com/office/officeart/2018/5/layout/IconCircleLabelList"/>
    <dgm:cxn modelId="{50AE3858-F81B-4458-ABB3-029CB518F640}" type="presParOf" srcId="{56F1D755-82A4-4F34-8571-23BA0E5C703E}" destId="{9E0CD4B8-09C7-46EA-890D-752BE9A76EC1}" srcOrd="1" destOrd="0" presId="urn:microsoft.com/office/officeart/2018/5/layout/IconCircleLabelList"/>
    <dgm:cxn modelId="{6239A171-21CD-41EC-BC67-96DD73EB2669}" type="presParOf" srcId="{56F1D755-82A4-4F34-8571-23BA0E5C703E}" destId="{BCCAFC57-CA1E-4C70-A913-6590F09741C7}" srcOrd="2" destOrd="0" presId="urn:microsoft.com/office/officeart/2018/5/layout/IconCircleLabelList"/>
    <dgm:cxn modelId="{6ADD17BB-6B45-4566-9F72-965A0750CD0B}" type="presParOf" srcId="{56F1D755-82A4-4F34-8571-23BA0E5C703E}" destId="{F5CBA933-15AE-4C88-9303-4A7183E4B752}" srcOrd="3" destOrd="0" presId="urn:microsoft.com/office/officeart/2018/5/layout/IconCircleLabelList"/>
    <dgm:cxn modelId="{09429593-6689-42AE-A73C-768F8BBD2F45}" type="presParOf" srcId="{8AAEA723-5E32-4FB1-8710-900380BDAEAC}" destId="{C0FE0DD7-50BF-40DD-837F-3C91D8D9E122}" srcOrd="1" destOrd="0" presId="urn:microsoft.com/office/officeart/2018/5/layout/IconCircleLabelList"/>
    <dgm:cxn modelId="{3D346B7F-6C14-4598-97E2-85ADEFC30795}" type="presParOf" srcId="{8AAEA723-5E32-4FB1-8710-900380BDAEAC}" destId="{E7F0EB1C-F147-4CAA-9FAC-F89C7EA3181B}" srcOrd="2" destOrd="0" presId="urn:microsoft.com/office/officeart/2018/5/layout/IconCircleLabelList"/>
    <dgm:cxn modelId="{E97BBE9F-3F00-4770-9953-BD1D8AE92368}" type="presParOf" srcId="{E7F0EB1C-F147-4CAA-9FAC-F89C7EA3181B}" destId="{0FBBD95F-2E38-4E9B-9A06-5839423A46F3}" srcOrd="0" destOrd="0" presId="urn:microsoft.com/office/officeart/2018/5/layout/IconCircleLabelList"/>
    <dgm:cxn modelId="{179AB972-4E85-4C23-A62E-71C4AABDAA58}" type="presParOf" srcId="{E7F0EB1C-F147-4CAA-9FAC-F89C7EA3181B}" destId="{E96C8ED1-4061-4F0E-B3B4-A24F0D233E56}" srcOrd="1" destOrd="0" presId="urn:microsoft.com/office/officeart/2018/5/layout/IconCircleLabelList"/>
    <dgm:cxn modelId="{079BB21A-096C-4D18-9794-2C701D272B52}" type="presParOf" srcId="{E7F0EB1C-F147-4CAA-9FAC-F89C7EA3181B}" destId="{639DA5E5-2BFC-4202-8019-DEE9790E22AF}" srcOrd="2" destOrd="0" presId="urn:microsoft.com/office/officeart/2018/5/layout/IconCircleLabelList"/>
    <dgm:cxn modelId="{A41A255E-D80E-46C2-9AB8-61F5BF2F46F0}" type="presParOf" srcId="{E7F0EB1C-F147-4CAA-9FAC-F89C7EA3181B}" destId="{4F4D0E60-E59F-41F9-9CDD-42363E816E1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B8AD4-BED7-4501-BDA0-757F9D27739A}">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E3504-078C-4F55-98AD-2F9E7ECF4478}">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1BEB90-7D09-46C9-B22D-3DFA7193360B}">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b="1" kern="1200"/>
            <a:t>MLP</a:t>
          </a:r>
          <a:endParaRPr lang="en-US" sz="1900" kern="1200"/>
        </a:p>
      </dsp:txBody>
      <dsp:txXfrm>
        <a:off x="905091" y="3679"/>
        <a:ext cx="6107278" cy="783628"/>
      </dsp:txXfrm>
    </dsp:sp>
    <dsp:sp modelId="{E6AD3094-794C-41C0-9D25-E4BEAE84812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ADA251-C5B5-44FF-AA3F-236FC92003AE}">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5ECC7B-FDCC-48E9-B6E8-A15ED1434621}">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b="1" kern="1200"/>
            <a:t>Basic features:</a:t>
          </a:r>
          <a:endParaRPr lang="en-US" sz="1900" kern="1200"/>
        </a:p>
      </dsp:txBody>
      <dsp:txXfrm>
        <a:off x="905091" y="983215"/>
        <a:ext cx="6107278" cy="783628"/>
      </dsp:txXfrm>
    </dsp:sp>
    <dsp:sp modelId="{22D6F785-77F4-441E-802E-33A2C99988FC}">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F9C08-F1B6-4964-B8C0-F7022308E62B}">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C6D268-037B-4101-85D7-0393B75F0274}">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1</a:t>
          </a:r>
          <a:r>
            <a:rPr lang="zh-CN" sz="1900" kern="1200"/>
            <a:t>、</a:t>
          </a:r>
          <a:r>
            <a:rPr lang="en-US" sz="1900" kern="1200"/>
            <a:t>Each neuron in the network includes an activation function that is differentiable .</a:t>
          </a:r>
        </a:p>
      </dsp:txBody>
      <dsp:txXfrm>
        <a:off x="905091" y="1962751"/>
        <a:ext cx="6107278" cy="783628"/>
      </dsp:txXfrm>
    </dsp:sp>
    <dsp:sp modelId="{7A6F6AE2-F877-4239-922A-4F66637F7A95}">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E8531-549D-4181-8724-1C6749267C98}">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72B99B-14AD-40BB-91BA-C68121242E65}">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2</a:t>
          </a:r>
          <a:r>
            <a:rPr lang="zh-CN" sz="1900" kern="1200"/>
            <a:t>、</a:t>
          </a:r>
          <a:r>
            <a:rPr lang="en-US" sz="1900" kern="1200"/>
            <a:t>The network contains one or more hidden layers.</a:t>
          </a:r>
        </a:p>
      </dsp:txBody>
      <dsp:txXfrm>
        <a:off x="905091" y="2942287"/>
        <a:ext cx="6107278" cy="783628"/>
      </dsp:txXfrm>
    </dsp:sp>
    <dsp:sp modelId="{FC775BBD-1F1C-429D-AE97-9B87663DD03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BC95E-5EA9-466F-87A3-A8DAB04B737C}">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818156-CB06-450C-A1C1-69B47982E361}">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US" sz="1900" kern="1200"/>
            <a:t>3</a:t>
          </a:r>
          <a:r>
            <a:rPr lang="zh-CN" sz="1900" kern="1200"/>
            <a:t>、</a:t>
          </a:r>
          <a:r>
            <a:rPr lang="en-US" sz="1900" kern="1200"/>
            <a:t>The network exhibits a high degree of connectivity</a:t>
          </a:r>
          <a:r>
            <a:rPr lang="en-US" sz="1900" b="1" kern="1200"/>
            <a:t>.</a:t>
          </a:r>
          <a:endParaRPr lang="en-US" sz="1900" kern="1200"/>
        </a:p>
      </dsp:txBody>
      <dsp:txXfrm>
        <a:off x="905091" y="3921823"/>
        <a:ext cx="6107278" cy="783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A9FBB-A248-4D90-919A-B2FA704CE704}">
      <dsp:nvSpPr>
        <dsp:cNvPr id="0" name=""/>
        <dsp:cNvSpPr/>
      </dsp:nvSpPr>
      <dsp:spPr>
        <a:xfrm>
          <a:off x="686474" y="242140"/>
          <a:ext cx="1990125" cy="1990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6470B-F14E-4630-BA55-D876C15F4941}">
      <dsp:nvSpPr>
        <dsp:cNvPr id="0" name=""/>
        <dsp:cNvSpPr/>
      </dsp:nvSpPr>
      <dsp:spPr>
        <a:xfrm>
          <a:off x="1110599" y="666265"/>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3D2CC1-F364-43CD-8B5C-C0D637A773D6}">
      <dsp:nvSpPr>
        <dsp:cNvPr id="0" name=""/>
        <dsp:cNvSpPr/>
      </dsp:nvSpPr>
      <dsp:spPr>
        <a:xfrm>
          <a:off x="50287"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kumimoji="1" lang="en-US" sz="1400" kern="1200"/>
            <a:t>Using inner product kernel function instead of nonlinear mapping to high dimensional space</a:t>
          </a:r>
          <a:endParaRPr lang="en-US" sz="1400" kern="1200"/>
        </a:p>
      </dsp:txBody>
      <dsp:txXfrm>
        <a:off x="50287" y="2852140"/>
        <a:ext cx="3262500" cy="720000"/>
      </dsp:txXfrm>
    </dsp:sp>
    <dsp:sp modelId="{068582D0-0A4F-4A03-8B87-D5907571490B}">
      <dsp:nvSpPr>
        <dsp:cNvPr id="0" name=""/>
        <dsp:cNvSpPr/>
      </dsp:nvSpPr>
      <dsp:spPr>
        <a:xfrm>
          <a:off x="4519912" y="242140"/>
          <a:ext cx="1990125" cy="1990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8118E-B7AE-4702-BD8E-A3176AFCFB1D}">
      <dsp:nvSpPr>
        <dsp:cNvPr id="0" name=""/>
        <dsp:cNvSpPr/>
      </dsp:nvSpPr>
      <dsp:spPr>
        <a:xfrm>
          <a:off x="4944037" y="666265"/>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1DAE60-973A-470F-851F-AE188D573E6D}">
      <dsp:nvSpPr>
        <dsp:cNvPr id="0" name=""/>
        <dsp:cNvSpPr/>
      </dsp:nvSpPr>
      <dsp:spPr>
        <a:xfrm>
          <a:off x="3883725"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kumimoji="1" lang="en-US" sz="1400" kern="1200"/>
            <a:t>Simplifies common classification and regression issues</a:t>
          </a:r>
          <a:endParaRPr lang="en-US" sz="1400" kern="1200"/>
        </a:p>
      </dsp:txBody>
      <dsp:txXfrm>
        <a:off x="3883725" y="2852140"/>
        <a:ext cx="3262500" cy="720000"/>
      </dsp:txXfrm>
    </dsp:sp>
    <dsp:sp modelId="{8499F2FD-07A4-4989-B582-EFAB89558A64}">
      <dsp:nvSpPr>
        <dsp:cNvPr id="0" name=""/>
        <dsp:cNvSpPr/>
      </dsp:nvSpPr>
      <dsp:spPr>
        <a:xfrm>
          <a:off x="8353350" y="242140"/>
          <a:ext cx="1990125" cy="1990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23101-326C-4710-A145-7AE66E9BA39F}">
      <dsp:nvSpPr>
        <dsp:cNvPr id="0" name=""/>
        <dsp:cNvSpPr/>
      </dsp:nvSpPr>
      <dsp:spPr>
        <a:xfrm>
          <a:off x="8777475" y="666265"/>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9EEDE-D6CC-423E-8AB0-A927B56612D4}">
      <dsp:nvSpPr>
        <dsp:cNvPr id="0" name=""/>
        <dsp:cNvSpPr/>
      </dsp:nvSpPr>
      <dsp:spPr>
        <a:xfrm>
          <a:off x="7717162" y="2852140"/>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kumimoji="1" lang="en-US" sz="1400" kern="1200"/>
            <a:t>A few support vectors determine the end result, which helps us capture key samples</a:t>
          </a:r>
          <a:endParaRPr lang="en-US" sz="1400" kern="1200"/>
        </a:p>
      </dsp:txBody>
      <dsp:txXfrm>
        <a:off x="7717162" y="2852140"/>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EB07E-AABE-41A7-8F50-521B98FB2161}">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CD4B8-09C7-46EA-890D-752BE9A76EC1}">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CBA933-15AE-4C88-9303-4A7183E4B75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kumimoji="1" lang="en-US" sz="1600" kern="1200"/>
            <a:t>SVM algorithm is difficult to implement for large-scale training samples</a:t>
          </a:r>
          <a:endParaRPr lang="en-US" sz="1600" kern="1200"/>
        </a:p>
      </dsp:txBody>
      <dsp:txXfrm>
        <a:off x="1599974" y="2987140"/>
        <a:ext cx="3600000" cy="720000"/>
      </dsp:txXfrm>
    </dsp:sp>
    <dsp:sp modelId="{0FBBD95F-2E38-4E9B-9A06-5839423A46F3}">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C8ED1-4061-4F0E-B3B4-A24F0D233E56}">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F4D0E60-E59F-41F9-9CDD-42363E816E1B}">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kumimoji="1" lang="en-US" sz="1600" kern="1200"/>
            <a:t>Running time is very expensive</a:t>
          </a:r>
          <a:endParaRPr lang="en-US" sz="1600" kern="1200"/>
        </a:p>
      </dsp:txBody>
      <dsp:txXfrm>
        <a:off x="5829975" y="29871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3779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330" y="1861441"/>
            <a:ext cx="10327340"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p:txBody>
      </p:sp>
      <p:sp>
        <p:nvSpPr>
          <p:cNvPr id="11" name="Title 10"/>
          <p:cNvSpPr>
            <a:spLocks noGrp="1"/>
          </p:cNvSpPr>
          <p:nvPr>
            <p:ph type="title"/>
          </p:nvPr>
        </p:nvSpPr>
        <p:spPr>
          <a:xfrm>
            <a:off x="917987" y="570156"/>
            <a:ext cx="10341684"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1372283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10131842"/>
      </p:ext>
    </p:extLst>
  </p:cSld>
  <p:clrMap bg1="lt1" tx1="dk1" bg2="lt2" tx2="dk2" accent1="accent1" accent2="accent2" accent3="accent3" accent4="accent4" accent5="accent5" accent6="accent6" hlink="hlink" folHlink="folHlink"/>
  <p:sldLayoutIdLst>
    <p:sldLayoutId id="2147483853" r:id="rId1"/>
    <p:sldLayoutId id="2147483854" r:id="rId2"/>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tiff"/><Relationship Id="rId1" Type="http://schemas.openxmlformats.org/officeDocument/2006/relationships/slideLayout" Target="../slideLayouts/slideLayout1.xml"/><Relationship Id="rId6" Type="http://schemas.openxmlformats.org/officeDocument/2006/relationships/image" Target="../media/image49.tiff"/><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9960" y="1507414"/>
            <a:ext cx="7295507" cy="3703320"/>
          </a:xfrm>
        </p:spPr>
        <p:txBody>
          <a:bodyPr anchor="ctr">
            <a:normAutofit/>
          </a:bodyPr>
          <a:lstStyle/>
          <a:p>
            <a:pPr>
              <a:lnSpc>
                <a:spcPct val="90000"/>
              </a:lnSpc>
            </a:pPr>
            <a:r>
              <a:rPr lang="en-US" altLang="zh-CN" sz="4100"/>
              <a:t>Research on MNIST handwritten digits dataset by applying MLP</a:t>
            </a:r>
            <a:br>
              <a:rPr lang="zh-CN" altLang="zh-CN" sz="4100"/>
            </a:br>
            <a:br>
              <a:rPr lang="en-US" altLang="zh-CN" sz="4100">
                <a:latin typeface="Times New Roman" panose="02020603050405020304" pitchFamily="18" charset="0"/>
                <a:cs typeface="Times New Roman" panose="02020603050405020304" pitchFamily="18" charset="0"/>
              </a:rPr>
            </a:br>
            <a:br>
              <a:rPr lang="en-US" sz="4100">
                <a:latin typeface="Times New Roman" panose="02020603050405020304" pitchFamily="18" charset="0"/>
                <a:cs typeface="Times New Roman" panose="02020603050405020304" pitchFamily="18" charset="0"/>
              </a:rPr>
            </a:br>
            <a:endParaRPr lang="en-US" sz="410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44342" y="1507414"/>
            <a:ext cx="3330781" cy="3703320"/>
          </a:xfrm>
          <a:ln w="57150">
            <a:noFill/>
          </a:ln>
        </p:spPr>
        <p:txBody>
          <a:bodyPr anchor="ctr">
            <a:normAutofit/>
          </a:bodyPr>
          <a:lstStyle/>
          <a:p>
            <a:pPr algn="r"/>
            <a:r>
              <a:rPr lang="en-US" sz="2000">
                <a:solidFill>
                  <a:schemeClr val="tx2"/>
                </a:solidFill>
              </a:rPr>
              <a:t>Presenter:  </a:t>
            </a:r>
            <a:r>
              <a:rPr lang="en-US" altLang="zh-CN" sz="2000">
                <a:solidFill>
                  <a:schemeClr val="tx2"/>
                </a:solidFill>
              </a:rPr>
              <a:t>Dongxiao Ma</a:t>
            </a:r>
            <a:r>
              <a:rPr lang="zh-CN" altLang="en-US" sz="2000">
                <a:solidFill>
                  <a:schemeClr val="tx2"/>
                </a:solidFill>
              </a:rPr>
              <a:t>，</a:t>
            </a:r>
            <a:r>
              <a:rPr lang="en-US" altLang="zh-CN" sz="2000">
                <a:solidFill>
                  <a:schemeClr val="tx2"/>
                </a:solidFill>
              </a:rPr>
              <a:t>Jiajian</a:t>
            </a:r>
            <a:r>
              <a:rPr lang="zh-CN" altLang="en-US" sz="2000">
                <a:solidFill>
                  <a:schemeClr val="tx2"/>
                </a:solidFill>
              </a:rPr>
              <a:t> </a:t>
            </a:r>
            <a:r>
              <a:rPr lang="en-US" altLang="zh-CN" sz="2000">
                <a:solidFill>
                  <a:schemeClr val="tx2"/>
                </a:solidFill>
              </a:rPr>
              <a:t>chang</a:t>
            </a:r>
            <a:r>
              <a:rPr lang="zh-CN" altLang="en-US" sz="2000">
                <a:solidFill>
                  <a:schemeClr val="tx2"/>
                </a:solidFill>
              </a:rPr>
              <a:t>，</a:t>
            </a:r>
            <a:r>
              <a:rPr lang="en-US" altLang="zh-CN" sz="2000">
                <a:solidFill>
                  <a:schemeClr val="tx2"/>
                </a:solidFill>
              </a:rPr>
              <a:t>Chenyin</a:t>
            </a:r>
            <a:r>
              <a:rPr lang="zh-CN" altLang="en-US" sz="2000">
                <a:solidFill>
                  <a:schemeClr val="tx2"/>
                </a:solidFill>
              </a:rPr>
              <a:t> </a:t>
            </a:r>
            <a:r>
              <a:rPr lang="en-US" altLang="zh-CN" sz="2000">
                <a:solidFill>
                  <a:schemeClr val="tx2"/>
                </a:solidFill>
              </a:rPr>
              <a:t>Yu</a:t>
            </a:r>
          </a:p>
        </p:txBody>
      </p:sp>
      <p:sp>
        <p:nvSpPr>
          <p:cNvPr id="24" name="Rectangle 23">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59132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0BDC88A-176A-4C74-9A93-7C0BC765F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20F81E05-F529-4DFE-AFC8-E3E964F95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5422"/>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4">
            <a:extLst>
              <a:ext uri="{FF2B5EF4-FFF2-40B4-BE49-F238E27FC236}">
                <a16:creationId xmlns:a16="http://schemas.microsoft.com/office/drawing/2014/main" id="{7358E157-7D0A-4F9C-8B70-83F2B7AA9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5421"/>
            <a:ext cx="6248454" cy="585973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E9FE9B5-712D-4BB2-9528-DE97380BC4F3}"/>
              </a:ext>
            </a:extLst>
          </p:cNvPr>
          <p:cNvSpPr>
            <a:spLocks noGrp="1"/>
          </p:cNvSpPr>
          <p:nvPr>
            <p:ph type="ctrTitle"/>
          </p:nvPr>
        </p:nvSpPr>
        <p:spPr>
          <a:xfrm>
            <a:off x="2156346" y="1024820"/>
            <a:ext cx="5526993" cy="4720938"/>
          </a:xfrm>
        </p:spPr>
        <p:txBody>
          <a:bodyPr anchor="ctr">
            <a:normAutofit/>
          </a:bodyPr>
          <a:lstStyle/>
          <a:p>
            <a:r>
              <a:rPr lang="en-US" sz="6000">
                <a:solidFill>
                  <a:srgbClr val="FFFFFF"/>
                </a:solidFill>
              </a:rPr>
              <a:t>Result</a:t>
            </a:r>
          </a:p>
        </p:txBody>
      </p:sp>
      <p:sp>
        <p:nvSpPr>
          <p:cNvPr id="36" name="Rectangle 26">
            <a:extLst>
              <a:ext uri="{FF2B5EF4-FFF2-40B4-BE49-F238E27FC236}">
                <a16:creationId xmlns:a16="http://schemas.microsoft.com/office/drawing/2014/main" id="{8977A541-1F4E-4C7A-B7E2-4D5926B76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3"/>
            <a:ext cx="3615595" cy="5863293"/>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B3E2C3F0-F09B-4658-97C0-E67DBDDE7F38}"/>
              </a:ext>
            </a:extLst>
          </p:cNvPr>
          <p:cNvSpPr>
            <a:spLocks noGrp="1"/>
          </p:cNvSpPr>
          <p:nvPr>
            <p:ph type="subTitle" idx="1"/>
          </p:nvPr>
        </p:nvSpPr>
        <p:spPr>
          <a:xfrm>
            <a:off x="8317076" y="1024820"/>
            <a:ext cx="3147043" cy="4720938"/>
          </a:xfrm>
        </p:spPr>
        <p:txBody>
          <a:bodyPr anchor="ctr">
            <a:normAutofit/>
          </a:bodyPr>
          <a:lstStyle/>
          <a:p>
            <a:pPr>
              <a:lnSpc>
                <a:spcPct val="90000"/>
              </a:lnSpc>
            </a:pPr>
            <a:r>
              <a:rPr lang="en-US" sz="1700">
                <a:solidFill>
                  <a:srgbClr val="FFFFFF"/>
                </a:solidFill>
              </a:rPr>
              <a:t>We construct five layers with more neurons, the accuracy still remains in 98% level.  There is no more features to extract. The reason is that we flatten the image into a vector. We only consider the relationship in rows, not both in rows and columns. In the other word, the shape feature of the image is ignored. If we want to improve the accuracy, we should utilize other architecture and algorithm.</a:t>
            </a:r>
          </a:p>
        </p:txBody>
      </p:sp>
    </p:spTree>
    <p:extLst>
      <p:ext uri="{BB962C8B-B14F-4D97-AF65-F5344CB8AC3E}">
        <p14:creationId xmlns:p14="http://schemas.microsoft.com/office/powerpoint/2010/main" val="392968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601255" y="702155"/>
            <a:ext cx="3409783" cy="1300365"/>
          </a:xfrm>
        </p:spPr>
        <p:txBody>
          <a:bodyPr>
            <a:normAutofit/>
          </a:bodyPr>
          <a:lstStyle/>
          <a:p>
            <a:pPr>
              <a:lnSpc>
                <a:spcPct val="90000"/>
              </a:lnSpc>
            </a:pPr>
            <a:r>
              <a:rPr lang="en-US" altLang="zh-CN" sz="2200">
                <a:solidFill>
                  <a:srgbClr val="FFFFFF"/>
                </a:solidFill>
              </a:rPr>
              <a:t>The MLP architecture and data processing</a:t>
            </a:r>
            <a:br>
              <a:rPr lang="en-US" altLang="zh-CN" sz="2200">
                <a:solidFill>
                  <a:srgbClr val="FFFFFF"/>
                </a:solidFill>
              </a:rPr>
            </a:br>
            <a:r>
              <a:rPr lang="en-US" sz="2200">
                <a:solidFill>
                  <a:srgbClr val="FFFFFF"/>
                </a:solidFill>
              </a:rPr>
              <a:t>         </a:t>
            </a: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601255" y="2177142"/>
            <a:ext cx="3409782" cy="3823607"/>
          </a:xfrm>
        </p:spPr>
        <p:txBody>
          <a:bodyPr>
            <a:normAutofit/>
          </a:bodyPr>
          <a:lstStyle/>
          <a:p>
            <a:pPr marL="342900" indent="-342900">
              <a:buFont typeface="Arial" panose="020B0604020202020204" pitchFamily="34" charset="0"/>
              <a:buChar char="•"/>
            </a:pPr>
            <a:r>
              <a:rPr lang="en-US" b="1">
                <a:solidFill>
                  <a:srgbClr val="FFFFFF"/>
                </a:solidFill>
              </a:rPr>
              <a:t>MLP</a:t>
            </a:r>
          </a:p>
          <a:p>
            <a:pPr marL="342900" indent="-342900">
              <a:buFont typeface="Arial" panose="020B0604020202020204" pitchFamily="34" charset="0"/>
              <a:buChar char="•"/>
            </a:pPr>
            <a:r>
              <a:rPr lang="en-US" altLang="zh-CN">
                <a:solidFill>
                  <a:srgbClr val="FFFFFF"/>
                </a:solidFill>
              </a:rPr>
              <a:t>A MLP consists of at least three layers of nodes: an input layer, a hidden layer and an output layer. It can distinguish data that is not linearly separable.</a:t>
            </a:r>
            <a:br>
              <a:rPr lang="en-US" altLang="zh-CN">
                <a:solidFill>
                  <a:srgbClr val="FFFFFF"/>
                </a:solidFill>
              </a:rPr>
            </a:br>
            <a:br>
              <a:rPr lang="en-US" altLang="zh-CN">
                <a:solidFill>
                  <a:srgbClr val="FFFFFF"/>
                </a:solidFill>
              </a:rPr>
            </a:br>
            <a:endParaRPr lang="en-US">
              <a:solidFill>
                <a:srgbClr val="FFFFFF"/>
              </a:solidFill>
            </a:endParaRPr>
          </a:p>
        </p:txBody>
      </p:sp>
      <p:pic>
        <p:nvPicPr>
          <p:cNvPr id="6" name="Picture 5">
            <a:extLst>
              <a:ext uri="{FF2B5EF4-FFF2-40B4-BE49-F238E27FC236}">
                <a16:creationId xmlns:a16="http://schemas.microsoft.com/office/drawing/2014/main" id="{1A197C38-C8ED-4487-816A-2D0C26D44B56}"/>
              </a:ext>
            </a:extLst>
          </p:cNvPr>
          <p:cNvPicPr>
            <a:picLocks noChangeAspect="1"/>
          </p:cNvPicPr>
          <p:nvPr/>
        </p:nvPicPr>
        <p:blipFill>
          <a:blip r:embed="rId2"/>
          <a:stretch>
            <a:fillRect/>
          </a:stretch>
        </p:blipFill>
        <p:spPr>
          <a:xfrm>
            <a:off x="4592231" y="1533091"/>
            <a:ext cx="6831503" cy="3774404"/>
          </a:xfrm>
          <a:prstGeom prst="rect">
            <a:avLst/>
          </a:prstGeom>
        </p:spPr>
      </p:pic>
    </p:spTree>
    <p:extLst>
      <p:ext uri="{BB962C8B-B14F-4D97-AF65-F5344CB8AC3E}">
        <p14:creationId xmlns:p14="http://schemas.microsoft.com/office/powerpoint/2010/main" val="2227605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8369643" y="1037967"/>
            <a:ext cx="3054091" cy="4709131"/>
          </a:xfrm>
        </p:spPr>
        <p:txBody>
          <a:bodyPr anchor="ctr">
            <a:normAutofit/>
          </a:bodyPr>
          <a:lstStyle/>
          <a:p>
            <a:pPr>
              <a:lnSpc>
                <a:spcPct val="90000"/>
              </a:lnSpc>
            </a:pPr>
            <a:r>
              <a:rPr lang="en-US" altLang="zh-CN" sz="2800">
                <a:solidFill>
                  <a:srgbClr val="FFFEFF"/>
                </a:solidFill>
              </a:rPr>
              <a:t>The MLP architecture and data processing</a:t>
            </a:r>
            <a:br>
              <a:rPr lang="en-US" altLang="zh-CN" sz="2800">
                <a:solidFill>
                  <a:srgbClr val="FFFEFF"/>
                </a:solidFill>
              </a:rPr>
            </a:br>
            <a:br>
              <a:rPr lang="en-US" sz="2800">
                <a:solidFill>
                  <a:srgbClr val="FFFEFF"/>
                </a:solidFill>
              </a:rPr>
            </a:br>
            <a:r>
              <a:rPr lang="en-US" sz="2800">
                <a:solidFill>
                  <a:srgbClr val="FFFEFF"/>
                </a:solidFill>
              </a:rPr>
              <a:t>         </a:t>
            </a:r>
          </a:p>
        </p:txBody>
      </p:sp>
      <p:sp>
        <p:nvSpPr>
          <p:cNvPr id="23"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5" name="Content Placeholder 1">
            <a:extLst>
              <a:ext uri="{FF2B5EF4-FFF2-40B4-BE49-F238E27FC236}">
                <a16:creationId xmlns:a16="http://schemas.microsoft.com/office/drawing/2014/main" id="{A349C6EF-2911-4A64-B333-27E1F3876209}"/>
              </a:ext>
            </a:extLst>
          </p:cNvPr>
          <p:cNvGraphicFramePr>
            <a:graphicFrameLocks noGrp="1"/>
          </p:cNvGraphicFramePr>
          <p:nvPr>
            <p:ph idx="1"/>
            <p:extLst>
              <p:ext uri="{D42A27DB-BD31-4B8C-83A1-F6EECF244321}">
                <p14:modId xmlns:p14="http://schemas.microsoft.com/office/powerpoint/2010/main" val="351541457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32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959157" y="1113764"/>
            <a:ext cx="3269749" cy="4624327"/>
          </a:xfrm>
        </p:spPr>
        <p:txBody>
          <a:bodyPr anchor="ctr">
            <a:normAutofit/>
          </a:bodyPr>
          <a:lstStyle/>
          <a:p>
            <a:r>
              <a:rPr lang="en-US" altLang="zh-CN" sz="3000">
                <a:solidFill>
                  <a:srgbClr val="FFFFFF"/>
                </a:solidFill>
              </a:rPr>
              <a:t>The MLP architecture and data processing</a:t>
            </a:r>
            <a:br>
              <a:rPr lang="en-US" altLang="zh-CN" sz="3000">
                <a:solidFill>
                  <a:srgbClr val="FFFFFF"/>
                </a:solidFill>
              </a:rPr>
            </a:br>
            <a:br>
              <a:rPr lang="en-US" sz="3000">
                <a:solidFill>
                  <a:srgbClr val="FFFFFF"/>
                </a:solidFill>
              </a:rPr>
            </a:br>
            <a:r>
              <a:rPr lang="en-US" sz="3000">
                <a:solidFill>
                  <a:srgbClr val="FFFFFF"/>
                </a:solidFill>
              </a:rPr>
              <a:t>          </a:t>
            </a: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5155905" y="1113764"/>
            <a:ext cx="6108179" cy="4624327"/>
          </a:xfrm>
        </p:spPr>
        <p:txBody>
          <a:bodyPr anchor="ctr">
            <a:normAutofit/>
          </a:bodyPr>
          <a:lstStyle/>
          <a:p>
            <a:pPr marL="342900" indent="-342900">
              <a:buFont typeface="Arial" panose="020B0604020202020204" pitchFamily="34" charset="0"/>
              <a:buChar char="•"/>
            </a:pPr>
            <a:r>
              <a:rPr lang="en-US" b="1" dirty="0"/>
              <a:t>Data processing </a:t>
            </a:r>
          </a:p>
          <a:p>
            <a:pPr marL="342900" indent="-342900">
              <a:buFont typeface="Arial" panose="020B0604020202020204" pitchFamily="34" charset="0"/>
              <a:buChar char="•"/>
            </a:pPr>
            <a:r>
              <a:rPr lang="en-US" altLang="zh-CN" dirty="0"/>
              <a:t>The data can be gathered from the website </a:t>
            </a:r>
            <a:r>
              <a:rPr lang="en-US" altLang="zh-CN" dirty="0">
                <a:hlinkClick r:id="rId2">
                  <a:extLst>
                    <a:ext uri="{A12FA001-AC4F-418D-AE19-62706E023703}">
                      <ahyp:hlinkClr xmlns:ahyp="http://schemas.microsoft.com/office/drawing/2018/hyperlinkcolor" val="tx"/>
                    </a:ext>
                  </a:extLst>
                </a:hlinkClick>
              </a:rPr>
              <a:t>http://yann.lecun.com/exdb/mnist</a:t>
            </a:r>
            <a:endParaRPr lang="en-US" altLang="zh-CN" dirty="0"/>
          </a:p>
          <a:p>
            <a:pPr marL="342900" indent="-342900">
              <a:buFont typeface="Arial" panose="020B0604020202020204" pitchFamily="34" charset="0"/>
              <a:buChar char="•"/>
            </a:pPr>
            <a:r>
              <a:rPr lang="en-US" altLang="zh-CN" dirty="0"/>
              <a:t>Thanks for the </a:t>
            </a:r>
            <a:r>
              <a:rPr lang="en-US" altLang="zh-CN" dirty="0" err="1"/>
              <a:t>Keras</a:t>
            </a:r>
            <a:r>
              <a:rPr lang="en-US" altLang="zh-CN" dirty="0"/>
              <a:t> library, the data has been collected and is already well-formatted for processing by applying two-line python codes.</a:t>
            </a:r>
            <a:br>
              <a:rPr lang="en-US" altLang="zh-CN" dirty="0"/>
            </a:br>
            <a:br>
              <a:rPr lang="en-US" altLang="zh-CN" dirty="0"/>
            </a:br>
            <a:endParaRPr lang="en-US" dirty="0"/>
          </a:p>
        </p:txBody>
      </p:sp>
      <p:pic>
        <p:nvPicPr>
          <p:cNvPr id="8" name="Picture 5">
            <a:extLst>
              <a:ext uri="{FF2B5EF4-FFF2-40B4-BE49-F238E27FC236}">
                <a16:creationId xmlns:a16="http://schemas.microsoft.com/office/drawing/2014/main" id="{BD6FBB0B-C4DC-0A40-9097-2F903A6612FC}"/>
              </a:ext>
            </a:extLst>
          </p:cNvPr>
          <p:cNvPicPr/>
          <p:nvPr/>
        </p:nvPicPr>
        <p:blipFill>
          <a:blip r:embed="rId3"/>
          <a:stretch>
            <a:fillRect/>
          </a:stretch>
        </p:blipFill>
        <p:spPr>
          <a:xfrm>
            <a:off x="4691946" y="4874701"/>
            <a:ext cx="7036095" cy="723236"/>
          </a:xfrm>
          <a:prstGeom prst="rect">
            <a:avLst/>
          </a:prstGeom>
        </p:spPr>
      </p:pic>
    </p:spTree>
    <p:extLst>
      <p:ext uri="{BB962C8B-B14F-4D97-AF65-F5344CB8AC3E}">
        <p14:creationId xmlns:p14="http://schemas.microsoft.com/office/powerpoint/2010/main" val="378482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959157" y="1113764"/>
            <a:ext cx="3269749" cy="4624327"/>
          </a:xfrm>
        </p:spPr>
        <p:txBody>
          <a:bodyPr anchor="ctr">
            <a:normAutofit/>
          </a:bodyPr>
          <a:lstStyle/>
          <a:p>
            <a:r>
              <a:rPr lang="en-US" altLang="zh-CN" sz="3000">
                <a:solidFill>
                  <a:srgbClr val="FFFFFF"/>
                </a:solidFill>
              </a:rPr>
              <a:t>The MLP architecture and data processing</a:t>
            </a:r>
            <a:br>
              <a:rPr lang="en-US" altLang="zh-CN" sz="3000">
                <a:solidFill>
                  <a:srgbClr val="FFFFFF"/>
                </a:solidFill>
              </a:rPr>
            </a:br>
            <a:br>
              <a:rPr lang="en-US" sz="3000">
                <a:solidFill>
                  <a:srgbClr val="FFFFFF"/>
                </a:solidFill>
              </a:rPr>
            </a:br>
            <a:r>
              <a:rPr lang="en-US" sz="3000">
                <a:solidFill>
                  <a:srgbClr val="FFFFFF"/>
                </a:solidFill>
              </a:rPr>
              <a:t>          </a:t>
            </a: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5155905" y="1113764"/>
            <a:ext cx="6108179" cy="4624327"/>
          </a:xfrm>
        </p:spPr>
        <p:txBody>
          <a:bodyPr anchor="ctr">
            <a:normAutofit/>
          </a:bodyPr>
          <a:lstStyle/>
          <a:p>
            <a:pPr marL="342900" indent="-342900">
              <a:buFont typeface="Arial" panose="020B0604020202020204" pitchFamily="34" charset="0"/>
              <a:buChar char="•"/>
            </a:pPr>
            <a:r>
              <a:rPr lang="en-US" b="1"/>
              <a:t>Data processing </a:t>
            </a:r>
          </a:p>
          <a:p>
            <a:pPr marL="342900" indent="-342900">
              <a:buFont typeface="Arial" panose="020B0604020202020204" pitchFamily="34" charset="0"/>
              <a:buChar char="•"/>
            </a:pPr>
            <a:r>
              <a:rPr lang="en-US" altLang="zh-CN" dirty="0"/>
              <a:t>MLP does not recognize such things as ‘2D’. </a:t>
            </a:r>
          </a:p>
          <a:p>
            <a:pPr marL="342900" indent="-342900">
              <a:buFont typeface="Arial" panose="020B0604020202020204" pitchFamily="34" charset="0"/>
              <a:buChar char="•"/>
            </a:pPr>
            <a:r>
              <a:rPr lang="en-US" altLang="zh-CN" dirty="0"/>
              <a:t>It means the input data must be a vector. Instead of several 28 * 28 pixels image, we translate them that are all same length 784 (28 *28 = 784).</a:t>
            </a:r>
            <a:endParaRPr lang="en-US" dirty="0"/>
          </a:p>
        </p:txBody>
      </p:sp>
      <p:pic>
        <p:nvPicPr>
          <p:cNvPr id="11" name="Picture 7">
            <a:extLst>
              <a:ext uri="{FF2B5EF4-FFF2-40B4-BE49-F238E27FC236}">
                <a16:creationId xmlns:a16="http://schemas.microsoft.com/office/drawing/2014/main" id="{09C07AEB-24E2-BE44-B11D-64A3DBE2CA94}"/>
              </a:ext>
            </a:extLst>
          </p:cNvPr>
          <p:cNvPicPr/>
          <p:nvPr/>
        </p:nvPicPr>
        <p:blipFill>
          <a:blip r:embed="rId2"/>
          <a:stretch>
            <a:fillRect/>
          </a:stretch>
        </p:blipFill>
        <p:spPr>
          <a:xfrm>
            <a:off x="4893934" y="5031653"/>
            <a:ext cx="7069455" cy="706438"/>
          </a:xfrm>
          <a:prstGeom prst="rect">
            <a:avLst/>
          </a:prstGeom>
        </p:spPr>
      </p:pic>
    </p:spTree>
    <p:extLst>
      <p:ext uri="{BB962C8B-B14F-4D97-AF65-F5344CB8AC3E}">
        <p14:creationId xmlns:p14="http://schemas.microsoft.com/office/powerpoint/2010/main" val="6628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81193" y="702156"/>
            <a:ext cx="4076153" cy="5156642"/>
          </a:xfrm>
        </p:spPr>
        <p:txBody>
          <a:bodyPr anchor="ctr">
            <a:normAutofit/>
          </a:bodyPr>
          <a:lstStyle/>
          <a:p>
            <a:r>
              <a:rPr lang="en-US" altLang="zh-CN" sz="4400">
                <a:solidFill>
                  <a:schemeClr val="tx2"/>
                </a:solidFill>
              </a:rPr>
              <a:t>One-hot encoded labels</a:t>
            </a:r>
            <a:endParaRPr lang="en-US" sz="4400">
              <a:solidFill>
                <a:schemeClr val="tx2"/>
              </a:solidFill>
            </a:endParaRPr>
          </a:p>
        </p:txBody>
      </p:sp>
      <p:sp>
        <p:nvSpPr>
          <p:cNvPr id="28" name="Rectangle 18">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0">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4776743" y="702156"/>
            <a:ext cx="6834065" cy="5156643"/>
          </a:xfrm>
        </p:spPr>
        <p:txBody>
          <a:bodyPr>
            <a:normAutofit/>
          </a:bodyPr>
          <a:lstStyle/>
          <a:p>
            <a:pPr marL="342900" indent="-342900">
              <a:buFont typeface="Arial" panose="020B0604020202020204" pitchFamily="34" charset="0"/>
              <a:buChar char="•"/>
            </a:pPr>
            <a:r>
              <a:rPr lang="en-US" b="1"/>
              <a:t>One-hot</a:t>
            </a:r>
          </a:p>
          <a:p>
            <a:pPr marL="342900" indent="-342900">
              <a:buFont typeface="Arial" panose="020B0604020202020204" pitchFamily="34" charset="0"/>
              <a:buChar char="•"/>
            </a:pPr>
            <a:r>
              <a:rPr lang="en-US" altLang="zh-CN">
                <a:latin typeface="Roboto"/>
              </a:rPr>
              <a:t>The MNIST labels, which are just numbers (and numbers can take any value), are not categorical. </a:t>
            </a:r>
          </a:p>
          <a:p>
            <a:pPr marL="342900" indent="-342900">
              <a:buFont typeface="Arial" panose="020B0604020202020204" pitchFamily="34" charset="0"/>
              <a:buChar char="•"/>
            </a:pPr>
            <a:r>
              <a:rPr lang="en-US">
                <a:latin typeface="Roboto"/>
              </a:rPr>
              <a:t>Thus, when we’re making predictions about categorical data (as opposed to values from a continuous range), the best practice is to use the ‘one - hot’ encoded vector. </a:t>
            </a:r>
          </a:p>
        </p:txBody>
      </p:sp>
      <p:pic>
        <p:nvPicPr>
          <p:cNvPr id="15" name="Picture 1">
            <a:extLst>
              <a:ext uri="{FF2B5EF4-FFF2-40B4-BE49-F238E27FC236}">
                <a16:creationId xmlns:a16="http://schemas.microsoft.com/office/drawing/2014/main" id="{4D3121BD-1B94-AC41-960A-0287D9DA5CAE}"/>
              </a:ext>
            </a:extLst>
          </p:cNvPr>
          <p:cNvPicPr>
            <a:picLocks noChangeAspect="1"/>
          </p:cNvPicPr>
          <p:nvPr/>
        </p:nvPicPr>
        <p:blipFill>
          <a:blip r:embed="rId2"/>
          <a:stretch>
            <a:fillRect/>
          </a:stretch>
        </p:blipFill>
        <p:spPr>
          <a:xfrm>
            <a:off x="4175708" y="5117436"/>
            <a:ext cx="7594440" cy="741362"/>
          </a:xfrm>
          <a:prstGeom prst="rect">
            <a:avLst/>
          </a:prstGeom>
        </p:spPr>
      </p:pic>
    </p:spTree>
    <p:extLst>
      <p:ext uri="{BB962C8B-B14F-4D97-AF65-F5344CB8AC3E}">
        <p14:creationId xmlns:p14="http://schemas.microsoft.com/office/powerpoint/2010/main" val="374416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81192" y="702156"/>
            <a:ext cx="11029616" cy="1188720"/>
          </a:xfrm>
        </p:spPr>
        <p:txBody>
          <a:bodyPr>
            <a:normAutofit/>
          </a:bodyPr>
          <a:lstStyle/>
          <a:p>
            <a:pPr>
              <a:lnSpc>
                <a:spcPct val="90000"/>
              </a:lnSpc>
            </a:pPr>
            <a:r>
              <a:rPr lang="en-US" altLang="zh-CN" sz="2500"/>
              <a:t>One-hot encoded labels</a:t>
            </a:r>
            <a:br>
              <a:rPr lang="en-US" altLang="zh-CN" sz="2500"/>
            </a:br>
            <a:br>
              <a:rPr lang="en-US" sz="2500"/>
            </a:br>
            <a:r>
              <a:rPr lang="en-US" sz="2500"/>
              <a:t>          </a:t>
            </a:r>
          </a:p>
        </p:txBody>
      </p:sp>
      <p:sp>
        <p:nvSpPr>
          <p:cNvPr id="26" name="Rectangle 25">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E597AA-45C3-40CC-B101-BE75BA44D469}"/>
              </a:ext>
            </a:extLst>
          </p:cNvPr>
          <p:cNvPicPr/>
          <p:nvPr/>
        </p:nvPicPr>
        <p:blipFill>
          <a:blip r:embed="rId2"/>
          <a:stretch>
            <a:fillRect/>
          </a:stretch>
        </p:blipFill>
        <p:spPr>
          <a:xfrm>
            <a:off x="780698" y="2883487"/>
            <a:ext cx="4748741" cy="2636524"/>
          </a:xfrm>
          <a:prstGeom prst="rect">
            <a:avLst/>
          </a:prstGeom>
        </p:spPr>
      </p:pic>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6335805" y="2180496"/>
            <a:ext cx="5275001" cy="4045683"/>
          </a:xfrm>
        </p:spPr>
        <p:txBody>
          <a:bodyPr>
            <a:normAutofit/>
          </a:bodyPr>
          <a:lstStyle/>
          <a:p>
            <a:pPr marL="342900" indent="-342900">
              <a:buClr>
                <a:srgbClr val="BA8A45"/>
              </a:buClr>
              <a:buFont typeface="Arial" panose="020B0604020202020204" pitchFamily="34" charset="0"/>
              <a:buChar char="•"/>
            </a:pPr>
            <a:r>
              <a:rPr lang="en-US" altLang="zh-CN" b="1"/>
              <a:t>One-hot</a:t>
            </a:r>
          </a:p>
          <a:p>
            <a:pPr marL="342900" indent="-342900">
              <a:buClr>
                <a:srgbClr val="BA8A45"/>
              </a:buClr>
              <a:buFont typeface="Arial" panose="020B0604020202020204" pitchFamily="34" charset="0"/>
              <a:buChar char="•"/>
            </a:pPr>
            <a:r>
              <a:rPr lang="en-US" altLang="zh-CN" dirty="0"/>
              <a:t>For example, we create a vector as long as the number of categories we have, and force the model to set exactly one of the positions in the vector to 1 and the rest to 0.</a:t>
            </a:r>
            <a:endParaRPr lang="en-US"/>
          </a:p>
        </p:txBody>
      </p:sp>
    </p:spTree>
    <p:extLst>
      <p:ext uri="{BB962C8B-B14F-4D97-AF65-F5344CB8AC3E}">
        <p14:creationId xmlns:p14="http://schemas.microsoft.com/office/powerpoint/2010/main" val="295882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81192" y="702156"/>
            <a:ext cx="11029616" cy="1188720"/>
          </a:xfrm>
        </p:spPr>
        <p:txBody>
          <a:bodyPr>
            <a:normAutofit/>
          </a:bodyPr>
          <a:lstStyle/>
          <a:p>
            <a:pPr>
              <a:lnSpc>
                <a:spcPct val="90000"/>
              </a:lnSpc>
            </a:pPr>
            <a:r>
              <a:rPr lang="en-US" altLang="zh-CN" sz="2500"/>
              <a:t>One-hot encoded labels</a:t>
            </a:r>
            <a:br>
              <a:rPr lang="en-US" altLang="zh-CN" sz="2500"/>
            </a:br>
            <a:br>
              <a:rPr lang="en-US" sz="2500"/>
            </a:br>
            <a:r>
              <a:rPr lang="en-US" sz="2500"/>
              <a:t>          </a:t>
            </a:r>
          </a:p>
        </p:txBody>
      </p:sp>
      <p:pic>
        <p:nvPicPr>
          <p:cNvPr id="6" name="Picture 5">
            <a:extLst>
              <a:ext uri="{FF2B5EF4-FFF2-40B4-BE49-F238E27FC236}">
                <a16:creationId xmlns:a16="http://schemas.microsoft.com/office/drawing/2014/main" id="{B0E597AA-45C3-40CC-B101-BE75BA44D469}"/>
              </a:ext>
            </a:extLst>
          </p:cNvPr>
          <p:cNvPicPr/>
          <p:nvPr/>
        </p:nvPicPr>
        <p:blipFill>
          <a:blip r:embed="rId2"/>
          <a:stretch>
            <a:fillRect/>
          </a:stretch>
        </p:blipFill>
        <p:spPr>
          <a:xfrm>
            <a:off x="780698" y="2883487"/>
            <a:ext cx="4748741" cy="2636524"/>
          </a:xfrm>
          <a:prstGeom prst="rect">
            <a:avLst/>
          </a:prstGeom>
        </p:spPr>
      </p:pic>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6335805" y="2180496"/>
            <a:ext cx="5275001" cy="4045683"/>
          </a:xfrm>
        </p:spPr>
        <p:txBody>
          <a:bodyPr>
            <a:normAutofit/>
          </a:bodyPr>
          <a:lstStyle/>
          <a:p>
            <a:pPr marL="342900" indent="-342900">
              <a:buClr>
                <a:srgbClr val="BA8A45"/>
              </a:buClr>
              <a:buFont typeface="Arial" panose="020B0604020202020204" pitchFamily="34" charset="0"/>
              <a:buChar char="•"/>
            </a:pPr>
            <a:r>
              <a:rPr lang="en-US" altLang="zh-CN" b="1" dirty="0"/>
              <a:t>One-hot</a:t>
            </a:r>
          </a:p>
          <a:p>
            <a:pPr marL="342900" indent="-342900">
              <a:buClr>
                <a:srgbClr val="BA8A45"/>
              </a:buClr>
              <a:buFont typeface="Arial" panose="020B0604020202020204" pitchFamily="34" charset="0"/>
              <a:buChar char="•"/>
            </a:pPr>
            <a:r>
              <a:rPr lang="en-US" altLang="zh-CN" b="1" dirty="0"/>
              <a:t>Why we use one hot. Because it is a more reasonable way to calculate the  similarity &amp; difference of features in Euclidean space.</a:t>
            </a:r>
          </a:p>
        </p:txBody>
      </p:sp>
    </p:spTree>
    <p:extLst>
      <p:ext uri="{BB962C8B-B14F-4D97-AF65-F5344CB8AC3E}">
        <p14:creationId xmlns:p14="http://schemas.microsoft.com/office/powerpoint/2010/main" val="343895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81192" y="702156"/>
            <a:ext cx="11029616" cy="1188720"/>
          </a:xfrm>
        </p:spPr>
        <p:txBody>
          <a:bodyPr>
            <a:normAutofit/>
          </a:bodyPr>
          <a:lstStyle/>
          <a:p>
            <a:pPr>
              <a:lnSpc>
                <a:spcPct val="90000"/>
              </a:lnSpc>
            </a:pPr>
            <a:r>
              <a:rPr lang="en-US" altLang="zh-CN" sz="2500"/>
              <a:t>SoftMax activation function</a:t>
            </a:r>
            <a:br>
              <a:rPr lang="en-US" altLang="zh-CN" sz="2500"/>
            </a:br>
            <a:br>
              <a:rPr lang="en-US" sz="2500"/>
            </a:br>
            <a:r>
              <a:rPr lang="en-US" sz="2500"/>
              <a:t>          </a:t>
            </a:r>
          </a:p>
        </p:txBody>
      </p:sp>
      <p:sp>
        <p:nvSpPr>
          <p:cNvPr id="137" name="Rectangle 136">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0057056E-7E92-4E83-AEC1-4D7D8B0054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0698" y="3186706"/>
            <a:ext cx="4748741" cy="203008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6335805" y="2180496"/>
            <a:ext cx="5275001" cy="4045683"/>
          </a:xfrm>
        </p:spPr>
        <p:txBody>
          <a:bodyPr>
            <a:normAutofit/>
          </a:bodyPr>
          <a:lstStyle/>
          <a:p>
            <a:pPr marL="342900" indent="-342900">
              <a:buClr>
                <a:srgbClr val="682448"/>
              </a:buClr>
              <a:buFont typeface="Arial" panose="020B0604020202020204" pitchFamily="34" charset="0"/>
              <a:buChar char="•"/>
            </a:pPr>
            <a:r>
              <a:rPr lang="en-US" altLang="zh-CN" b="1"/>
              <a:t>Softmax activation function</a:t>
            </a:r>
          </a:p>
          <a:p>
            <a:pPr marL="342900" indent="-342900">
              <a:buClr>
                <a:srgbClr val="682448"/>
              </a:buClr>
              <a:buFont typeface="Arial" panose="020B0604020202020204" pitchFamily="34" charset="0"/>
              <a:buChar char="•"/>
            </a:pPr>
            <a:r>
              <a:rPr lang="en-US" dirty="0"/>
              <a:t>The output layer data through the </a:t>
            </a:r>
            <a:r>
              <a:rPr lang="en-US" dirty="0" err="1"/>
              <a:t>softmax</a:t>
            </a:r>
            <a:r>
              <a:rPr lang="en-US" dirty="0"/>
              <a:t> activation function will become the probabilities.</a:t>
            </a:r>
            <a:endParaRPr lang="en-US"/>
          </a:p>
        </p:txBody>
      </p:sp>
    </p:spTree>
    <p:extLst>
      <p:ext uri="{BB962C8B-B14F-4D97-AF65-F5344CB8AC3E}">
        <p14:creationId xmlns:p14="http://schemas.microsoft.com/office/powerpoint/2010/main" val="30945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803189" y="1209184"/>
            <a:ext cx="3089189" cy="4734416"/>
          </a:xfrm>
        </p:spPr>
        <p:txBody>
          <a:bodyPr anchor="ctr">
            <a:normAutofit/>
          </a:bodyPr>
          <a:lstStyle/>
          <a:p>
            <a:r>
              <a:rPr lang="en-US" altLang="zh-CN" sz="3700">
                <a:solidFill>
                  <a:srgbClr val="FFFFFF"/>
                </a:solidFill>
              </a:rPr>
              <a:t>SoftMax activation function</a:t>
            </a:r>
            <a:br>
              <a:rPr lang="en-US" altLang="zh-CN" sz="3700">
                <a:solidFill>
                  <a:srgbClr val="FFFFFF"/>
                </a:solidFill>
              </a:rPr>
            </a:br>
            <a:br>
              <a:rPr lang="en-US" sz="3700">
                <a:solidFill>
                  <a:srgbClr val="FFFFFF"/>
                </a:solidFill>
              </a:rPr>
            </a:br>
            <a:r>
              <a:rPr lang="en-US" sz="3700">
                <a:solidFill>
                  <a:srgbClr val="FFFFFF"/>
                </a:solidFill>
              </a:rPr>
              <a:t>          </a:t>
            </a: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4561870" y="723900"/>
            <a:ext cx="7183597" cy="3152362"/>
          </a:xfrm>
        </p:spPr>
        <p:txBody>
          <a:bodyPr>
            <a:normAutofit/>
          </a:bodyPr>
          <a:lstStyle/>
          <a:p>
            <a:pPr marL="342900" indent="-342900">
              <a:buClr>
                <a:srgbClr val="682448"/>
              </a:buClr>
              <a:buFont typeface="Arial" panose="020B0604020202020204" pitchFamily="34" charset="0"/>
              <a:buChar char="•"/>
            </a:pPr>
            <a:r>
              <a:rPr lang="en-US" altLang="zh-CN" b="1" dirty="0" err="1"/>
              <a:t>Softmax</a:t>
            </a:r>
            <a:r>
              <a:rPr lang="en-US" altLang="zh-CN" b="1" dirty="0"/>
              <a:t> activation function</a:t>
            </a:r>
          </a:p>
          <a:p>
            <a:r>
              <a:rPr lang="en-US" altLang="zh-CN" dirty="0" err="1"/>
              <a:t>Softmax</a:t>
            </a:r>
            <a:r>
              <a:rPr lang="en-US" altLang="zh-CN" dirty="0"/>
              <a:t> is usually used in multi-classify problems which are based on the </a:t>
            </a:r>
            <a:r>
              <a:rPr lang="en-US" altLang="zh-CN" dirty="0" err="1"/>
              <a:t>probablity</a:t>
            </a:r>
            <a:r>
              <a:rPr lang="en-US" altLang="zh-CN" dirty="0"/>
              <a:t> </a:t>
            </a:r>
            <a:r>
              <a:rPr lang="en-US" altLang="zh-CN" dirty="0" err="1"/>
              <a:t>distributionm</a:t>
            </a:r>
            <a:r>
              <a:rPr lang="en-US" altLang="zh-CN" dirty="0"/>
              <a:t> and this is useful for finding out the most probable occurrence or the </a:t>
            </a:r>
            <a:r>
              <a:rPr lang="en-US" altLang="zh-CN" dirty="0" err="1"/>
              <a:t>classifcication</a:t>
            </a:r>
            <a:r>
              <a:rPr lang="en-US" altLang="zh-CN" dirty="0"/>
              <a:t> where the </a:t>
            </a:r>
            <a:r>
              <a:rPr lang="en-US" altLang="zh-CN" dirty="0" err="1"/>
              <a:t>probablity</a:t>
            </a:r>
            <a:r>
              <a:rPr lang="en-US" altLang="zh-CN" dirty="0"/>
              <a:t> of a class is maximum.</a:t>
            </a:r>
          </a:p>
        </p:txBody>
      </p:sp>
      <p:pic>
        <p:nvPicPr>
          <p:cNvPr id="2" name="图片 1">
            <a:extLst>
              <a:ext uri="{FF2B5EF4-FFF2-40B4-BE49-F238E27FC236}">
                <a16:creationId xmlns:a16="http://schemas.microsoft.com/office/drawing/2014/main" id="{9BB8176A-5D7B-3440-B50B-59499459C678}"/>
              </a:ext>
            </a:extLst>
          </p:cNvPr>
          <p:cNvPicPr>
            <a:picLocks noChangeAspect="1"/>
          </p:cNvPicPr>
          <p:nvPr/>
        </p:nvPicPr>
        <p:blipFill>
          <a:blip r:embed="rId2"/>
          <a:stretch>
            <a:fillRect/>
          </a:stretch>
        </p:blipFill>
        <p:spPr>
          <a:xfrm>
            <a:off x="6307586" y="4149588"/>
            <a:ext cx="3692164" cy="2196838"/>
          </a:xfrm>
          <a:prstGeom prst="rect">
            <a:avLst/>
          </a:prstGeom>
        </p:spPr>
      </p:pic>
    </p:spTree>
    <p:extLst>
      <p:ext uri="{BB962C8B-B14F-4D97-AF65-F5344CB8AC3E}">
        <p14:creationId xmlns:p14="http://schemas.microsoft.com/office/powerpoint/2010/main" val="60492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83B263-A0D6-4F2A-BB58-3159AE5B4DBA}"/>
              </a:ext>
            </a:extLst>
          </p:cNvPr>
          <p:cNvSpPr>
            <a:spLocks noGrp="1"/>
          </p:cNvSpPr>
          <p:nvPr>
            <p:ph type="ctrTitle"/>
          </p:nvPr>
        </p:nvSpPr>
        <p:spPr>
          <a:xfrm>
            <a:off x="1555733" y="1577340"/>
            <a:ext cx="4955798" cy="3703320"/>
          </a:xfrm>
        </p:spPr>
        <p:txBody>
          <a:bodyPr anchor="ctr">
            <a:normAutofit/>
          </a:bodyPr>
          <a:lstStyle/>
          <a:p>
            <a:pPr algn="r"/>
            <a:r>
              <a:rPr lang="en-US" sz="4500">
                <a:solidFill>
                  <a:srgbClr val="FFFFFF">
                    <a:alpha val="90000"/>
                  </a:srgbClr>
                </a:solidFill>
              </a:rPr>
              <a:t>Introduction</a:t>
            </a:r>
          </a:p>
        </p:txBody>
      </p:sp>
      <p:sp>
        <p:nvSpPr>
          <p:cNvPr id="3" name="Subtitle 2">
            <a:extLst>
              <a:ext uri="{FF2B5EF4-FFF2-40B4-BE49-F238E27FC236}">
                <a16:creationId xmlns:a16="http://schemas.microsoft.com/office/drawing/2014/main" id="{71513A3B-B139-456B-9CE7-6C5890E4D71B}"/>
              </a:ext>
            </a:extLst>
          </p:cNvPr>
          <p:cNvSpPr>
            <a:spLocks noGrp="1"/>
          </p:cNvSpPr>
          <p:nvPr>
            <p:ph type="subTitle" idx="1"/>
          </p:nvPr>
        </p:nvSpPr>
        <p:spPr>
          <a:xfrm>
            <a:off x="7534655" y="1577340"/>
            <a:ext cx="2895067" cy="3703320"/>
          </a:xfrm>
          <a:ln w="57150">
            <a:noFill/>
          </a:ln>
        </p:spPr>
        <p:txBody>
          <a:bodyPr anchor="ctr">
            <a:normAutofit/>
          </a:bodyPr>
          <a:lstStyle/>
          <a:p>
            <a:pPr>
              <a:lnSpc>
                <a:spcPct val="90000"/>
              </a:lnSpc>
            </a:pPr>
            <a:r>
              <a:rPr lang="en-US" sz="1500"/>
              <a:t>Handwriting digits recognition is the ability of a computer system to recognize the handwritten inputs like digits, characters etc. from a wide variety of sources like emails, papers, images, letters etc. This has been a topic of research for decades. The most popular handwriting digits dataset is the MNIST database</a:t>
            </a:r>
          </a:p>
          <a:p>
            <a:pPr>
              <a:lnSpc>
                <a:spcPct val="90000"/>
              </a:lnSpc>
            </a:pPr>
            <a:endParaRPr lang="en-US" sz="1500"/>
          </a:p>
        </p:txBody>
      </p:sp>
      <p:sp>
        <p:nvSpPr>
          <p:cNvPr id="11" name="Rectangle 10">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4557549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609906" y="702155"/>
            <a:ext cx="3568661" cy="1269713"/>
          </a:xfrm>
        </p:spPr>
        <p:txBody>
          <a:bodyPr>
            <a:normAutofit/>
          </a:bodyPr>
          <a:lstStyle/>
          <a:p>
            <a:pPr>
              <a:lnSpc>
                <a:spcPct val="90000"/>
              </a:lnSpc>
            </a:pPr>
            <a:r>
              <a:rPr lang="en-US" altLang="zh-CN" sz="1600" dirty="0"/>
              <a:t>cross entropy loss function</a:t>
            </a:r>
            <a:br>
              <a:rPr lang="en-US" altLang="zh-CN" sz="1600" dirty="0"/>
            </a:br>
            <a:br>
              <a:rPr lang="en-US" altLang="zh-CN" sz="1600" dirty="0"/>
            </a:br>
            <a:br>
              <a:rPr lang="en-US" sz="1600" dirty="0"/>
            </a:br>
            <a:r>
              <a:rPr lang="en-US" sz="1600" dirty="0"/>
              <a:t>          </a:t>
            </a:r>
          </a:p>
        </p:txBody>
      </p:sp>
      <p:sp>
        <p:nvSpPr>
          <p:cNvPr id="34" name="Rectangle 3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609906" y="2340864"/>
            <a:ext cx="3568661" cy="3634486"/>
          </a:xfrm>
        </p:spPr>
        <p:txBody>
          <a:bodyPr>
            <a:normAutofit/>
          </a:bodyPr>
          <a:lstStyle/>
          <a:p>
            <a:pPr marL="342900" indent="-342900">
              <a:buFont typeface="Arial" panose="020B0604020202020204" pitchFamily="34" charset="0"/>
              <a:buChar char="•"/>
            </a:pPr>
            <a:r>
              <a:rPr lang="en-US" altLang="zh-CN" b="1"/>
              <a:t>Cross entropy-</a:t>
            </a:r>
            <a:r>
              <a:rPr lang="en-US" altLang="zh-CN">
                <a:latin typeface="Times New Roman" panose="02020603050405020304" pitchFamily="18" charset="0"/>
                <a:ea typeface="等线" panose="02010600030101010101" pitchFamily="2" charset="-122"/>
              </a:rPr>
              <a:t> </a:t>
            </a:r>
            <a:r>
              <a:rPr lang="en-US" altLang="zh-CN" b="1"/>
              <a:t>Kullback-Leibler Divergence</a:t>
            </a:r>
          </a:p>
          <a:p>
            <a:pPr marL="342900" indent="-342900">
              <a:buFont typeface="Arial" panose="020B0604020202020204" pitchFamily="34" charset="0"/>
              <a:buChar char="•"/>
            </a:pPr>
            <a:r>
              <a:rPr lang="en-US" altLang="zh-CN">
                <a:latin typeface="Arial" panose="020B0604020202020204" pitchFamily="34" charset="0"/>
                <a:ea typeface="等线" panose="02010600030101010101" pitchFamily="2" charset="-122"/>
                <a:cs typeface="Arial" panose="020B0604020202020204" pitchFamily="34" charset="0"/>
              </a:rPr>
              <a:t>Before </a:t>
            </a:r>
            <a:r>
              <a:rPr lang="en-US" altLang="zh-CN" dirty="0">
                <a:latin typeface="Arial" panose="020B0604020202020204" pitchFamily="34" charset="0"/>
                <a:ea typeface="等线" panose="02010600030101010101" pitchFamily="2" charset="-122"/>
                <a:cs typeface="Arial" panose="020B0604020202020204" pitchFamily="34" charset="0"/>
              </a:rPr>
              <a:t>we talk about the cross entropy, we have to introduce some background knowledge like the Kullback-Leibler Divergence, which is used to measure the distance of two distributions.</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E443A64-D8BB-4AA5-9171-63ECF912B3DB}"/>
              </a:ext>
            </a:extLst>
          </p:cNvPr>
          <p:cNvPicPr/>
          <p:nvPr/>
        </p:nvPicPr>
        <p:blipFill>
          <a:blip r:embed="rId2"/>
          <a:stretch>
            <a:fillRect/>
          </a:stretch>
        </p:blipFill>
        <p:spPr>
          <a:xfrm>
            <a:off x="4654296" y="2075890"/>
            <a:ext cx="6735272" cy="2525726"/>
          </a:xfrm>
          <a:prstGeom prst="rect">
            <a:avLst/>
          </a:prstGeom>
        </p:spPr>
      </p:pic>
    </p:spTree>
    <p:extLst>
      <p:ext uri="{BB962C8B-B14F-4D97-AF65-F5344CB8AC3E}">
        <p14:creationId xmlns:p14="http://schemas.microsoft.com/office/powerpoint/2010/main" val="264430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1535F90-6D74-414C-B582-4F27755D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1102"/>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C05E2B-B3DF-46C6-849F-827B43220B4C}"/>
              </a:ext>
            </a:extLst>
          </p:cNvPr>
          <p:cNvPicPr/>
          <p:nvPr/>
        </p:nvPicPr>
        <p:blipFill>
          <a:blip r:embed="rId2"/>
          <a:stretch>
            <a:fillRect/>
          </a:stretch>
        </p:blipFill>
        <p:spPr>
          <a:xfrm>
            <a:off x="8222324" y="931036"/>
            <a:ext cx="3342404" cy="1253401"/>
          </a:xfrm>
          <a:prstGeom prst="rect">
            <a:avLst/>
          </a:prstGeom>
        </p:spPr>
      </p:pic>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581193" y="2340864"/>
            <a:ext cx="7119362" cy="3634486"/>
          </a:xfrm>
        </p:spPr>
        <p:txBody>
          <a:bodyPr>
            <a:normAutofit/>
          </a:bodyPr>
          <a:lstStyle/>
          <a:p>
            <a:pPr marL="342900" indent="-342900">
              <a:buClr>
                <a:srgbClr val="873624"/>
              </a:buClr>
              <a:buFont typeface="Arial" panose="020B0604020202020204" pitchFamily="34" charset="0"/>
              <a:buChar char="•"/>
            </a:pPr>
            <a:r>
              <a:rPr lang="en-US" altLang="zh-CN" b="1"/>
              <a:t>Cross entropy function</a:t>
            </a:r>
          </a:p>
          <a:p>
            <a:pPr marL="342900" indent="-342900">
              <a:buFont typeface="Arial" panose="020B0604020202020204" pitchFamily="34" charset="0"/>
              <a:buChar char="•"/>
            </a:pPr>
            <a:r>
              <a:rPr lang="en-US" altLang="zh-CN">
                <a:latin typeface="Times New Roman" panose="02020603050405020304" pitchFamily="18" charset="0"/>
                <a:ea typeface="等线" panose="02010600030101010101" pitchFamily="2" charset="-122"/>
              </a:rPr>
              <a:t>In function two, the H(p) means the entropy, we estimate there are two distributions, the cross entropy of them in the given sample space can be defined as </a:t>
            </a:r>
            <a:endParaRPr lang="en-US"/>
          </a:p>
        </p:txBody>
      </p:sp>
      <p:sp>
        <p:nvSpPr>
          <p:cNvPr id="36" name="Rectangle 35">
            <a:extLst>
              <a:ext uri="{FF2B5EF4-FFF2-40B4-BE49-F238E27FC236}">
                <a16:creationId xmlns:a16="http://schemas.microsoft.com/office/drawing/2014/main" id="{51F4E252-6C00-4560-BE2E-2179A853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1" y="2587223"/>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66D2B3-0F1E-40D0-964E-5D185CC608AE}"/>
              </a:ext>
            </a:extLst>
          </p:cNvPr>
          <p:cNvPicPr/>
          <p:nvPr/>
        </p:nvPicPr>
        <p:blipFill>
          <a:blip r:embed="rId3"/>
          <a:stretch>
            <a:fillRect/>
          </a:stretch>
        </p:blipFill>
        <p:spPr>
          <a:xfrm>
            <a:off x="8222323" y="3157765"/>
            <a:ext cx="3342405" cy="695895"/>
          </a:xfrm>
          <a:prstGeom prst="rect">
            <a:avLst/>
          </a:prstGeom>
        </p:spPr>
      </p:pic>
      <p:sp>
        <p:nvSpPr>
          <p:cNvPr id="38" name="Rectangle 37">
            <a:extLst>
              <a:ext uri="{FF2B5EF4-FFF2-40B4-BE49-F238E27FC236}">
                <a16:creationId xmlns:a16="http://schemas.microsoft.com/office/drawing/2014/main" id="{10F59750-2FFB-4AD1-A3DA-2CBDE1AFB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9150" y="4561134"/>
            <a:ext cx="3695019" cy="1834053"/>
          </a:xfrm>
          <a:prstGeom prst="rect">
            <a:avLst/>
          </a:prstGeom>
          <a:noFill/>
          <a:ln w="1270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FC2638-37A7-4852-8E79-D4B2120B06AE}"/>
              </a:ext>
            </a:extLst>
          </p:cNvPr>
          <p:cNvPicPr/>
          <p:nvPr/>
        </p:nvPicPr>
        <p:blipFill>
          <a:blip r:embed="rId4"/>
          <a:stretch>
            <a:fillRect/>
          </a:stretch>
        </p:blipFill>
        <p:spPr>
          <a:xfrm>
            <a:off x="8213671" y="5226378"/>
            <a:ext cx="3342405" cy="493004"/>
          </a:xfrm>
          <a:prstGeom prst="rect">
            <a:avLst/>
          </a:prstGeom>
        </p:spPr>
      </p:pic>
      <p:sp>
        <p:nvSpPr>
          <p:cNvPr id="20" name="Title 2">
            <a:extLst>
              <a:ext uri="{FF2B5EF4-FFF2-40B4-BE49-F238E27FC236}">
                <a16:creationId xmlns:a16="http://schemas.microsoft.com/office/drawing/2014/main" id="{9E9FCDE9-A68F-F042-B870-B8160E4B7B95}"/>
              </a:ext>
            </a:extLst>
          </p:cNvPr>
          <p:cNvSpPr>
            <a:spLocks noGrp="1"/>
          </p:cNvSpPr>
          <p:nvPr>
            <p:ph type="title"/>
          </p:nvPr>
        </p:nvSpPr>
        <p:spPr>
          <a:xfrm>
            <a:off x="609906" y="702155"/>
            <a:ext cx="3568661" cy="1269713"/>
          </a:xfrm>
        </p:spPr>
        <p:txBody>
          <a:bodyPr>
            <a:normAutofit/>
          </a:bodyPr>
          <a:lstStyle/>
          <a:p>
            <a:pPr>
              <a:lnSpc>
                <a:spcPct val="90000"/>
              </a:lnSpc>
            </a:pPr>
            <a:r>
              <a:rPr lang="en-US" altLang="zh-CN" sz="1600" dirty="0"/>
              <a:t>cross entropy loss function</a:t>
            </a:r>
            <a:br>
              <a:rPr lang="en-US" altLang="zh-CN" sz="1600" dirty="0"/>
            </a:br>
            <a:br>
              <a:rPr lang="en-US" altLang="zh-CN" sz="1600" dirty="0"/>
            </a:br>
            <a:br>
              <a:rPr lang="en-US" sz="1600" dirty="0"/>
            </a:br>
            <a:r>
              <a:rPr lang="en-US" sz="1600" dirty="0"/>
              <a:t>          </a:t>
            </a:r>
          </a:p>
        </p:txBody>
      </p:sp>
    </p:spTree>
    <p:extLst>
      <p:ext uri="{BB962C8B-B14F-4D97-AF65-F5344CB8AC3E}">
        <p14:creationId xmlns:p14="http://schemas.microsoft.com/office/powerpoint/2010/main" val="281610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18FFF8BA-E008-4068-851C-2CED296AC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832B0DA7-13B0-4805-B9BD-9BFACCB23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199"/>
            <a:ext cx="4210812" cy="949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D5D17921-1EF4-488E-A9AA-AC6B7F3CE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6743" y="457201"/>
            <a:ext cx="6834067" cy="94996"/>
          </a:xfrm>
          <a:prstGeom prst="rect">
            <a:avLst/>
          </a:prstGeom>
          <a:solidFill>
            <a:srgbClr val="3C474C"/>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4776743" y="702156"/>
            <a:ext cx="6834065" cy="5156643"/>
          </a:xfrm>
        </p:spPr>
        <p:txBody>
          <a:bodyPr>
            <a:normAutofit/>
          </a:bodyPr>
          <a:lstStyle/>
          <a:p>
            <a:pPr marL="342900" indent="-342900">
              <a:buFont typeface="Arial" panose="020B0604020202020204" pitchFamily="34" charset="0"/>
              <a:buChar char="•"/>
            </a:pPr>
            <a:r>
              <a:rPr lang="en-US" altLang="zh-CN" b="1"/>
              <a:t>Cross entropy </a:t>
            </a:r>
          </a:p>
          <a:p>
            <a:pPr marL="342900" indent="-342900">
              <a:buFont typeface="Arial" panose="020B0604020202020204" pitchFamily="34" charset="0"/>
              <a:buChar char="•"/>
            </a:pPr>
            <a:r>
              <a:rPr lang="en-US" altLang="zh-CN">
                <a:latin typeface="Times New Roman" panose="02020603050405020304" pitchFamily="18" charset="0"/>
                <a:ea typeface="等线" panose="02010600030101010101" pitchFamily="2" charset="-122"/>
              </a:rPr>
              <a:t>Back to our MLP, the true label can be seen as p(x) and predicted label (output layer) is q(x), after the one-hot encoded version transfer, it becomes a vector with ten features like</a:t>
            </a:r>
            <a:r>
              <a:rPr lang="en-US" altLang="zh-CN">
                <a:latin typeface="等线" panose="02010600030101010101" pitchFamily="2" charset="-122"/>
                <a:cs typeface="Times New Roman" panose="02020603050405020304" pitchFamily="18" charset="0"/>
              </a:rPr>
              <a:t> </a:t>
            </a:r>
            <a:r>
              <a:rPr lang="en-US" altLang="zh-CN">
                <a:latin typeface="Times New Roman" panose="02020603050405020304" pitchFamily="18" charset="0"/>
                <a:ea typeface="等线" panose="02010600030101010101" pitchFamily="2" charset="-122"/>
              </a:rPr>
              <a:t>[0. 0. 0. 0. 0. 1. 0. 0. 0. 0.], the sum of the probability is 1, [0. 0. 0. 0. 0. 1. 0. 0. 0. 0.] shows it belongs to class 5, meanwhile, data go through the SoftMax classifier is also a probability distribution, this is the output layer, it may look like [0.05, 0.06, 0.06, 0.22, 0.51, 0.13, 0.01, 0.02, 0.03, 0.15], the sum of [0.05, 0.06, 0.06, 0.22, 0.51, 0.13, 0.01, 0.02, 0.03, 0.15] is 1 as well. By putting these two one-dimension vectors into the cross entropy function, we can get the value of the cross entropy, the smaller means the higher match accuracy between the prediction and the truth.</a:t>
            </a:r>
            <a:endParaRPr lang="en-US"/>
          </a:p>
        </p:txBody>
      </p:sp>
      <p:pic>
        <p:nvPicPr>
          <p:cNvPr id="17" name="Picture 6">
            <a:extLst>
              <a:ext uri="{FF2B5EF4-FFF2-40B4-BE49-F238E27FC236}">
                <a16:creationId xmlns:a16="http://schemas.microsoft.com/office/drawing/2014/main" id="{AADAA626-3A19-1848-9559-7A10A5C4FD13}"/>
              </a:ext>
            </a:extLst>
          </p:cNvPr>
          <p:cNvPicPr/>
          <p:nvPr/>
        </p:nvPicPr>
        <p:blipFill>
          <a:blip r:embed="rId2"/>
          <a:stretch>
            <a:fillRect/>
          </a:stretch>
        </p:blipFill>
        <p:spPr>
          <a:xfrm>
            <a:off x="674176" y="2899605"/>
            <a:ext cx="3755526" cy="761744"/>
          </a:xfrm>
          <a:prstGeom prst="rect">
            <a:avLst/>
          </a:prstGeom>
        </p:spPr>
      </p:pic>
    </p:spTree>
    <p:extLst>
      <p:ext uri="{BB962C8B-B14F-4D97-AF65-F5344CB8AC3E}">
        <p14:creationId xmlns:p14="http://schemas.microsoft.com/office/powerpoint/2010/main" val="186694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zh-CN" sz="3300" b="0">
                <a:solidFill>
                  <a:schemeClr val="tx1"/>
                </a:solidFill>
                <a:latin typeface="+mj-lt"/>
                <a:cs typeface="+mj-cs"/>
              </a:rPr>
              <a:t>Visualization of accuracy and loss for the training dataset evaluation</a:t>
            </a:r>
            <a:br>
              <a:rPr lang="en-US" altLang="zh-CN" sz="3300" b="0">
                <a:solidFill>
                  <a:schemeClr val="tx1"/>
                </a:solidFill>
                <a:latin typeface="+mj-lt"/>
                <a:cs typeface="+mj-cs"/>
              </a:rPr>
            </a:br>
            <a:br>
              <a:rPr lang="en-US" altLang="zh-CN" sz="3300" b="0">
                <a:solidFill>
                  <a:schemeClr val="tx1"/>
                </a:solidFill>
                <a:latin typeface="+mj-lt"/>
                <a:cs typeface="+mj-cs"/>
              </a:rPr>
            </a:br>
            <a:endParaRPr lang="en-US" sz="3300" b="0">
              <a:solidFill>
                <a:schemeClr val="tx1"/>
              </a:solidFill>
              <a:latin typeface="+mj-lt"/>
              <a:cs typeface="+mj-cs"/>
            </a:endParaRP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8109236" y="4739780"/>
            <a:ext cx="3511233" cy="1147054"/>
          </a:xfrm>
        </p:spPr>
        <p:txBody>
          <a:bodyPr vert="horz" lIns="91440" tIns="45720" rIns="91440" bIns="45720" rtlCol="0" anchor="t">
            <a:normAutofit/>
          </a:bodyPr>
          <a:lstStyle/>
          <a:p>
            <a:pPr marL="0" indent="0">
              <a:buNone/>
            </a:pPr>
            <a:r>
              <a:rPr lang="en-US" sz="2000" b="1" cap="all">
                <a:solidFill>
                  <a:schemeClr val="accent1"/>
                </a:solidFill>
                <a:latin typeface="+mn-lt"/>
                <a:cs typeface="+mn-cs"/>
              </a:rPr>
              <a:t>MLP which has 5 hidden layers with 10 neurons each layer</a:t>
            </a:r>
            <a:endParaRPr lang="en-US" sz="2000" cap="all">
              <a:solidFill>
                <a:schemeClr val="accent1"/>
              </a:solidFill>
              <a:latin typeface="+mn-lt"/>
              <a:cs typeface="+mn-cs"/>
            </a:endParaRPr>
          </a:p>
        </p:txBody>
      </p:sp>
      <p:sp>
        <p:nvSpPr>
          <p:cNvPr id="33" name="Rectangle 3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0962F3C-63A0-4FE1-81DA-5B6B89CE4157}"/>
              </a:ext>
            </a:extLst>
          </p:cNvPr>
          <p:cNvPicPr/>
          <p:nvPr/>
        </p:nvPicPr>
        <p:blipFill>
          <a:blip r:embed="rId2"/>
          <a:stretch>
            <a:fillRect/>
          </a:stretch>
        </p:blipFill>
        <p:spPr>
          <a:xfrm>
            <a:off x="643465" y="721201"/>
            <a:ext cx="6253164" cy="5434993"/>
          </a:xfrm>
          <a:prstGeom prst="rect">
            <a:avLst/>
          </a:prstGeom>
        </p:spPr>
      </p:pic>
      <p:sp>
        <p:nvSpPr>
          <p:cNvPr id="8" name="Rectangle 4">
            <a:extLst>
              <a:ext uri="{FF2B5EF4-FFF2-40B4-BE49-F238E27FC236}">
                <a16:creationId xmlns:a16="http://schemas.microsoft.com/office/drawing/2014/main" id="{6C08C60D-C8A8-493E-97CA-D5A17026A48F}"/>
              </a:ext>
            </a:extLst>
          </p:cNvPr>
          <p:cNvSpPr>
            <a:spLocks noChangeArrowheads="1"/>
          </p:cNvSpPr>
          <p:nvPr/>
        </p:nvSpPr>
        <p:spPr bwMode="auto">
          <a:xfrm>
            <a:off x="2327332" y="3965061"/>
            <a:ext cx="14038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D48F585C-08AF-4301-A018-8027F99186DC}"/>
              </a:ext>
            </a:extLst>
          </p:cNvPr>
          <p:cNvSpPr>
            <a:spLocks noChangeArrowheads="1"/>
          </p:cNvSpPr>
          <p:nvPr/>
        </p:nvSpPr>
        <p:spPr bwMode="auto">
          <a:xfrm>
            <a:off x="2300289" y="4257588"/>
            <a:ext cx="114211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15591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B34D440-E359-4CB9-B8E8-81977A860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1957"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0911E3-B7BC-4E70-B5E1-FED87294918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1587" y="655094"/>
            <a:ext cx="3217333" cy="2415227"/>
          </a:xfrm>
          <a:prstGeom prst="rect">
            <a:avLst/>
          </a:prstGeom>
        </p:spPr>
      </p:pic>
      <p:pic>
        <p:nvPicPr>
          <p:cNvPr id="10" name="Picture 9">
            <a:extLst>
              <a:ext uri="{FF2B5EF4-FFF2-40B4-BE49-F238E27FC236}">
                <a16:creationId xmlns:a16="http://schemas.microsoft.com/office/drawing/2014/main" id="{BFD9A0F2-B451-49CA-B7B7-7F0E639AAD2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1587" y="3789926"/>
            <a:ext cx="3217333" cy="2410734"/>
          </a:xfrm>
          <a:prstGeom prst="rect">
            <a:avLst/>
          </a:prstGeom>
        </p:spPr>
      </p:pic>
      <p:sp>
        <p:nvSpPr>
          <p:cNvPr id="20" name="Rectangle 19">
            <a:extLst>
              <a:ext uri="{FF2B5EF4-FFF2-40B4-BE49-F238E27FC236}">
                <a16:creationId xmlns:a16="http://schemas.microsoft.com/office/drawing/2014/main" id="{D288FC14-B788-4FBC-9C5E-BC4892F5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204707" y="578599"/>
            <a:ext cx="6400367" cy="1310080"/>
          </a:xfrm>
        </p:spPr>
        <p:txBody>
          <a:bodyPr anchor="ctr">
            <a:normAutofit/>
          </a:bodyPr>
          <a:lstStyle/>
          <a:p>
            <a:pPr>
              <a:lnSpc>
                <a:spcPct val="90000"/>
              </a:lnSpc>
            </a:pPr>
            <a:r>
              <a:rPr lang="en-US" altLang="zh-CN" sz="2200">
                <a:solidFill>
                  <a:srgbClr val="FFFFFF"/>
                </a:solidFill>
              </a:rPr>
              <a:t>Visualization of accuracy and loss for the training dataset evaluation</a:t>
            </a:r>
            <a:br>
              <a:rPr lang="en-US" altLang="zh-CN" sz="2200">
                <a:solidFill>
                  <a:srgbClr val="FFFFFF"/>
                </a:solidFill>
              </a:rPr>
            </a:br>
            <a:br>
              <a:rPr lang="en-US" altLang="zh-CN" sz="2200">
                <a:solidFill>
                  <a:srgbClr val="FFFFFF"/>
                </a:solidFill>
              </a:rPr>
            </a:br>
            <a:endParaRPr lang="en-US" sz="2200">
              <a:solidFill>
                <a:srgbClr val="FFFFFF"/>
              </a:solidFill>
            </a:endParaRP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5207590" y="2194527"/>
            <a:ext cx="6397545" cy="4061676"/>
          </a:xfrm>
        </p:spPr>
        <p:txBody>
          <a:bodyPr>
            <a:normAutofit/>
          </a:bodyPr>
          <a:lstStyle/>
          <a:p>
            <a:pPr marL="342900" indent="-342900">
              <a:buFont typeface="Arial" panose="020B0604020202020204" pitchFamily="34" charset="0"/>
              <a:buChar char="•"/>
            </a:pPr>
            <a:r>
              <a:rPr lang="en-US" b="1">
                <a:solidFill>
                  <a:srgbClr val="FFFFFF"/>
                </a:solidFill>
              </a:rPr>
              <a:t>MLP which has 5 hidden layers with 10 neurons each layer</a:t>
            </a:r>
            <a:endParaRPr lang="en-US">
              <a:solidFill>
                <a:srgbClr val="FFFFFF"/>
              </a:solidFill>
            </a:endParaRPr>
          </a:p>
        </p:txBody>
      </p:sp>
      <p:sp>
        <p:nvSpPr>
          <p:cNvPr id="8" name="Rectangle 4">
            <a:extLst>
              <a:ext uri="{FF2B5EF4-FFF2-40B4-BE49-F238E27FC236}">
                <a16:creationId xmlns:a16="http://schemas.microsoft.com/office/drawing/2014/main" id="{6C08C60D-C8A8-493E-97CA-D5A17026A48F}"/>
              </a:ext>
            </a:extLst>
          </p:cNvPr>
          <p:cNvSpPr>
            <a:spLocks noChangeArrowheads="1"/>
          </p:cNvSpPr>
          <p:nvPr/>
        </p:nvSpPr>
        <p:spPr bwMode="auto">
          <a:xfrm>
            <a:off x="2327332" y="3965061"/>
            <a:ext cx="14038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D48F585C-08AF-4301-A018-8027F99186DC}"/>
              </a:ext>
            </a:extLst>
          </p:cNvPr>
          <p:cNvSpPr>
            <a:spLocks noChangeArrowheads="1"/>
          </p:cNvSpPr>
          <p:nvPr/>
        </p:nvSpPr>
        <p:spPr bwMode="auto">
          <a:xfrm>
            <a:off x="2300289" y="4257588"/>
            <a:ext cx="114211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9111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1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zh-CN" sz="3300" b="0">
                <a:solidFill>
                  <a:schemeClr val="tx1"/>
                </a:solidFill>
                <a:latin typeface="+mj-lt"/>
                <a:cs typeface="+mj-cs"/>
              </a:rPr>
              <a:t>Visualization of accuracy and loss for the training dataset evaluation</a:t>
            </a:r>
            <a:br>
              <a:rPr lang="en-US" altLang="zh-CN" sz="3300" b="0">
                <a:solidFill>
                  <a:schemeClr val="tx1"/>
                </a:solidFill>
                <a:latin typeface="+mj-lt"/>
                <a:cs typeface="+mj-cs"/>
              </a:rPr>
            </a:br>
            <a:br>
              <a:rPr lang="en-US" altLang="zh-CN" sz="3300" b="0">
                <a:solidFill>
                  <a:schemeClr val="tx1"/>
                </a:solidFill>
                <a:latin typeface="+mj-lt"/>
                <a:cs typeface="+mj-cs"/>
              </a:rPr>
            </a:br>
            <a:endParaRPr lang="en-US" sz="3300" b="0">
              <a:solidFill>
                <a:schemeClr val="tx1"/>
              </a:solidFill>
              <a:latin typeface="+mj-lt"/>
              <a:cs typeface="+mj-cs"/>
            </a:endParaRP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8109236" y="4739780"/>
            <a:ext cx="3511233" cy="1147054"/>
          </a:xfrm>
        </p:spPr>
        <p:txBody>
          <a:bodyPr vert="horz" lIns="91440" tIns="45720" rIns="91440" bIns="45720" rtlCol="0" anchor="t">
            <a:normAutofit/>
          </a:bodyPr>
          <a:lstStyle/>
          <a:p>
            <a:pPr marL="0" indent="0">
              <a:lnSpc>
                <a:spcPct val="90000"/>
              </a:lnSpc>
              <a:buNone/>
            </a:pPr>
            <a:r>
              <a:rPr lang="en-US" sz="1900" b="1" cap="all">
                <a:solidFill>
                  <a:schemeClr val="accent1"/>
                </a:solidFill>
                <a:latin typeface="+mn-lt"/>
                <a:cs typeface="+mn-cs"/>
              </a:rPr>
              <a:t>MLP which has 5 hidden layers with 1024 neurons each layer</a:t>
            </a:r>
            <a:endParaRPr lang="en-US" sz="1900" cap="all">
              <a:solidFill>
                <a:schemeClr val="accent1"/>
              </a:solidFill>
              <a:latin typeface="+mn-lt"/>
              <a:cs typeface="+mn-cs"/>
            </a:endParaRPr>
          </a:p>
        </p:txBody>
      </p:sp>
      <p:sp>
        <p:nvSpPr>
          <p:cNvPr id="30" name="Rectangle 29">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9697ACCF-5196-43A0-B2F7-842B625C7959}"/>
              </a:ext>
            </a:extLst>
          </p:cNvPr>
          <p:cNvPicPr/>
          <p:nvPr/>
        </p:nvPicPr>
        <p:blipFill>
          <a:blip r:embed="rId2"/>
          <a:stretch>
            <a:fillRect/>
          </a:stretch>
        </p:blipFill>
        <p:spPr>
          <a:xfrm>
            <a:off x="643465" y="721600"/>
            <a:ext cx="6253164" cy="5434195"/>
          </a:xfrm>
          <a:prstGeom prst="rect">
            <a:avLst/>
          </a:prstGeom>
        </p:spPr>
      </p:pic>
      <p:sp>
        <p:nvSpPr>
          <p:cNvPr id="8" name="Rectangle 4">
            <a:extLst>
              <a:ext uri="{FF2B5EF4-FFF2-40B4-BE49-F238E27FC236}">
                <a16:creationId xmlns:a16="http://schemas.microsoft.com/office/drawing/2014/main" id="{6C08C60D-C8A8-493E-97CA-D5A17026A48F}"/>
              </a:ext>
            </a:extLst>
          </p:cNvPr>
          <p:cNvSpPr>
            <a:spLocks noChangeArrowheads="1"/>
          </p:cNvSpPr>
          <p:nvPr/>
        </p:nvSpPr>
        <p:spPr bwMode="auto">
          <a:xfrm>
            <a:off x="2327332" y="3965061"/>
            <a:ext cx="14038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D48F585C-08AF-4301-A018-8027F99186DC}"/>
              </a:ext>
            </a:extLst>
          </p:cNvPr>
          <p:cNvSpPr>
            <a:spLocks noChangeArrowheads="1"/>
          </p:cNvSpPr>
          <p:nvPr/>
        </p:nvSpPr>
        <p:spPr bwMode="auto">
          <a:xfrm>
            <a:off x="2300289" y="4257588"/>
            <a:ext cx="114211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63596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B34D440-E359-4CB9-B8E8-81977A860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1957"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CAB6656-12B4-4273-98DD-83654124DAE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01587" y="658170"/>
            <a:ext cx="3217333" cy="2409076"/>
          </a:xfrm>
          <a:prstGeom prst="rect">
            <a:avLst/>
          </a:prstGeom>
        </p:spPr>
      </p:pic>
      <p:pic>
        <p:nvPicPr>
          <p:cNvPr id="7" name="Picture 6">
            <a:extLst>
              <a:ext uri="{FF2B5EF4-FFF2-40B4-BE49-F238E27FC236}">
                <a16:creationId xmlns:a16="http://schemas.microsoft.com/office/drawing/2014/main" id="{8CF5E956-A159-4EA5-80C6-4A405EE6492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1587" y="3790794"/>
            <a:ext cx="3217333" cy="2408998"/>
          </a:xfrm>
          <a:prstGeom prst="rect">
            <a:avLst/>
          </a:prstGeom>
        </p:spPr>
      </p:pic>
      <p:sp>
        <p:nvSpPr>
          <p:cNvPr id="20" name="Rectangle 19">
            <a:extLst>
              <a:ext uri="{FF2B5EF4-FFF2-40B4-BE49-F238E27FC236}">
                <a16:creationId xmlns:a16="http://schemas.microsoft.com/office/drawing/2014/main" id="{D288FC14-B788-4FBC-9C5E-BC4892F5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Title 2">
            <a:extLst>
              <a:ext uri="{FF2B5EF4-FFF2-40B4-BE49-F238E27FC236}">
                <a16:creationId xmlns:a16="http://schemas.microsoft.com/office/drawing/2014/main" id="{9431B8D1-61E8-4107-97C3-E7C7883F6078}"/>
              </a:ext>
            </a:extLst>
          </p:cNvPr>
          <p:cNvSpPr>
            <a:spLocks noGrp="1"/>
          </p:cNvSpPr>
          <p:nvPr>
            <p:ph type="title"/>
          </p:nvPr>
        </p:nvSpPr>
        <p:spPr>
          <a:xfrm>
            <a:off x="5204707" y="578599"/>
            <a:ext cx="6400367" cy="1310080"/>
          </a:xfrm>
        </p:spPr>
        <p:txBody>
          <a:bodyPr anchor="ctr">
            <a:normAutofit/>
          </a:bodyPr>
          <a:lstStyle/>
          <a:p>
            <a:pPr>
              <a:lnSpc>
                <a:spcPct val="90000"/>
              </a:lnSpc>
            </a:pPr>
            <a:r>
              <a:rPr lang="en-US" altLang="zh-CN" sz="2200">
                <a:solidFill>
                  <a:srgbClr val="FFFFFF"/>
                </a:solidFill>
              </a:rPr>
              <a:t>Visualization of accuracy and loss for the training dataset evaluation</a:t>
            </a:r>
            <a:br>
              <a:rPr lang="en-US" altLang="zh-CN" sz="2200">
                <a:solidFill>
                  <a:srgbClr val="FFFFFF"/>
                </a:solidFill>
              </a:rPr>
            </a:br>
            <a:br>
              <a:rPr lang="en-US" altLang="zh-CN" sz="2200">
                <a:solidFill>
                  <a:srgbClr val="FFFFFF"/>
                </a:solidFill>
              </a:rPr>
            </a:br>
            <a:endParaRPr lang="en-US" sz="2200">
              <a:solidFill>
                <a:srgbClr val="FFFFFF"/>
              </a:solidFill>
            </a:endParaRPr>
          </a:p>
        </p:txBody>
      </p:sp>
      <p:sp>
        <p:nvSpPr>
          <p:cNvPr id="5" name="Content Placeholder 1">
            <a:extLst>
              <a:ext uri="{FF2B5EF4-FFF2-40B4-BE49-F238E27FC236}">
                <a16:creationId xmlns:a16="http://schemas.microsoft.com/office/drawing/2014/main" id="{AF8C4B56-5A2A-464C-9FDC-7039D284B198}"/>
              </a:ext>
            </a:extLst>
          </p:cNvPr>
          <p:cNvSpPr>
            <a:spLocks noGrp="1"/>
          </p:cNvSpPr>
          <p:nvPr>
            <p:ph idx="1"/>
          </p:nvPr>
        </p:nvSpPr>
        <p:spPr>
          <a:xfrm>
            <a:off x="5207590" y="2194527"/>
            <a:ext cx="6397545" cy="4061676"/>
          </a:xfrm>
        </p:spPr>
        <p:txBody>
          <a:bodyPr>
            <a:normAutofit/>
          </a:bodyPr>
          <a:lstStyle/>
          <a:p>
            <a:pPr marL="342900" indent="-342900">
              <a:buFont typeface="Arial" panose="020B0604020202020204" pitchFamily="34" charset="0"/>
              <a:buChar char="•"/>
            </a:pPr>
            <a:r>
              <a:rPr lang="en-US" b="1">
                <a:solidFill>
                  <a:srgbClr val="FFFFFF"/>
                </a:solidFill>
              </a:rPr>
              <a:t>MLP which has 5 hidden layers with 1024 neurons each layer</a:t>
            </a:r>
            <a:endParaRPr lang="en-US">
              <a:solidFill>
                <a:srgbClr val="FFFFFF"/>
              </a:solidFill>
            </a:endParaRPr>
          </a:p>
        </p:txBody>
      </p:sp>
      <p:sp>
        <p:nvSpPr>
          <p:cNvPr id="8" name="Rectangle 4">
            <a:extLst>
              <a:ext uri="{FF2B5EF4-FFF2-40B4-BE49-F238E27FC236}">
                <a16:creationId xmlns:a16="http://schemas.microsoft.com/office/drawing/2014/main" id="{6C08C60D-C8A8-493E-97CA-D5A17026A48F}"/>
              </a:ext>
            </a:extLst>
          </p:cNvPr>
          <p:cNvSpPr>
            <a:spLocks noChangeArrowheads="1"/>
          </p:cNvSpPr>
          <p:nvPr/>
        </p:nvSpPr>
        <p:spPr bwMode="auto">
          <a:xfrm>
            <a:off x="2327332" y="3965061"/>
            <a:ext cx="140389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Rectangle 6">
            <a:extLst>
              <a:ext uri="{FF2B5EF4-FFF2-40B4-BE49-F238E27FC236}">
                <a16:creationId xmlns:a16="http://schemas.microsoft.com/office/drawing/2014/main" id="{D48F585C-08AF-4301-A018-8027F99186DC}"/>
              </a:ext>
            </a:extLst>
          </p:cNvPr>
          <p:cNvSpPr>
            <a:spLocks noChangeArrowheads="1"/>
          </p:cNvSpPr>
          <p:nvPr/>
        </p:nvSpPr>
        <p:spPr bwMode="auto">
          <a:xfrm>
            <a:off x="2300289" y="4257588"/>
            <a:ext cx="114211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88709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0C5F76D-932B-814F-B7CC-86B440584850}"/>
              </a:ext>
            </a:extLst>
          </p:cNvPr>
          <p:cNvSpPr>
            <a:spLocks noGrp="1"/>
          </p:cNvSpPr>
          <p:nvPr>
            <p:ph type="ctrTitle"/>
          </p:nvPr>
        </p:nvSpPr>
        <p:spPr>
          <a:xfrm>
            <a:off x="4449960" y="1507414"/>
            <a:ext cx="7295507" cy="3703320"/>
          </a:xfrm>
        </p:spPr>
        <p:txBody>
          <a:bodyPr anchor="ctr">
            <a:normAutofit/>
          </a:bodyPr>
          <a:lstStyle/>
          <a:p>
            <a:r>
              <a:rPr lang="en-US" altLang="zh-CN" sz="4800" dirty="0"/>
              <a:t>Hand Written Digit Recognition Based on Support Vector machine</a:t>
            </a:r>
            <a:endParaRPr kumimoji="1" lang="zh-CN" altLang="en-US" sz="4800" dirty="0"/>
          </a:p>
        </p:txBody>
      </p:sp>
      <p:sp>
        <p:nvSpPr>
          <p:cNvPr id="3" name="副标题 2">
            <a:extLst>
              <a:ext uri="{FF2B5EF4-FFF2-40B4-BE49-F238E27FC236}">
                <a16:creationId xmlns:a16="http://schemas.microsoft.com/office/drawing/2014/main" id="{905BD36A-2030-E346-BEBE-FB0FB4142F0E}"/>
              </a:ext>
            </a:extLst>
          </p:cNvPr>
          <p:cNvSpPr>
            <a:spLocks noGrp="1"/>
          </p:cNvSpPr>
          <p:nvPr>
            <p:ph type="subTitle" idx="1"/>
          </p:nvPr>
        </p:nvSpPr>
        <p:spPr>
          <a:xfrm>
            <a:off x="444342" y="1507414"/>
            <a:ext cx="3330781" cy="3703320"/>
          </a:xfrm>
          <a:ln w="57150">
            <a:noFill/>
          </a:ln>
        </p:spPr>
        <p:txBody>
          <a:bodyPr anchor="ctr">
            <a:normAutofit/>
          </a:bodyPr>
          <a:lstStyle/>
          <a:p>
            <a:pPr algn="r"/>
            <a:r>
              <a:rPr kumimoji="1" lang="en-US" altLang="zh-CN" sz="2000">
                <a:solidFill>
                  <a:schemeClr val="tx2"/>
                </a:solidFill>
              </a:rPr>
              <a:t>Chen-Yin Yu</a:t>
            </a:r>
            <a:endParaRPr kumimoji="1" lang="zh-CN" altLang="en-US" sz="2000">
              <a:solidFill>
                <a:schemeClr val="tx2"/>
              </a:solidFill>
            </a:endParaRPr>
          </a:p>
        </p:txBody>
      </p:sp>
      <p:sp>
        <p:nvSpPr>
          <p:cNvPr id="36" name="Rectangle 35">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57024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FD590D7-2C1A-FD42-AB1F-5B251E38B0BE}"/>
              </a:ext>
            </a:extLst>
          </p:cNvPr>
          <p:cNvSpPr>
            <a:spLocks noGrp="1"/>
          </p:cNvSpPr>
          <p:nvPr>
            <p:ph type="ctrTitle"/>
          </p:nvPr>
        </p:nvSpPr>
        <p:spPr>
          <a:xfrm>
            <a:off x="1487809" y="1005840"/>
            <a:ext cx="6046845" cy="4254741"/>
          </a:xfrm>
        </p:spPr>
        <p:txBody>
          <a:bodyPr anchor="ctr">
            <a:normAutofit/>
          </a:bodyPr>
          <a:lstStyle/>
          <a:p>
            <a:pPr algn="r"/>
            <a:r>
              <a:rPr lang="en-US" altLang="zh-CN" sz="6000" dirty="0">
                <a:solidFill>
                  <a:schemeClr val="tx1">
                    <a:lumMod val="85000"/>
                    <a:lumOff val="15000"/>
                  </a:schemeClr>
                </a:solidFill>
              </a:rPr>
              <a:t>Store and Visualize the Dataset</a:t>
            </a:r>
            <a:endParaRPr kumimoji="1" lang="zh-CN" altLang="en-US" sz="6000" dirty="0">
              <a:solidFill>
                <a:schemeClr val="tx1">
                  <a:lumMod val="85000"/>
                  <a:lumOff val="15000"/>
                </a:schemeClr>
              </a:solidFill>
            </a:endParaRPr>
          </a:p>
        </p:txBody>
      </p:sp>
      <p:sp>
        <p:nvSpPr>
          <p:cNvPr id="3" name="副标题 2">
            <a:extLst>
              <a:ext uri="{FF2B5EF4-FFF2-40B4-BE49-F238E27FC236}">
                <a16:creationId xmlns:a16="http://schemas.microsoft.com/office/drawing/2014/main" id="{EE7D8F36-7176-7C4D-940A-11B626363609}"/>
              </a:ext>
            </a:extLst>
          </p:cNvPr>
          <p:cNvSpPr>
            <a:spLocks noGrp="1"/>
          </p:cNvSpPr>
          <p:nvPr>
            <p:ph type="subTitle" idx="1"/>
          </p:nvPr>
        </p:nvSpPr>
        <p:spPr>
          <a:xfrm>
            <a:off x="8119870" y="1007618"/>
            <a:ext cx="3303863" cy="4801468"/>
          </a:xfrm>
        </p:spPr>
        <p:txBody>
          <a:bodyPr anchor="ctr">
            <a:normAutofit/>
          </a:bodyPr>
          <a:lstStyle/>
          <a:p>
            <a:r>
              <a:rPr lang="en-US" altLang="zh-CN" sz="2400">
                <a:solidFill>
                  <a:schemeClr val="tx1">
                    <a:lumMod val="85000"/>
                    <a:lumOff val="15000"/>
                  </a:schemeClr>
                </a:solidFill>
              </a:rPr>
              <a:t>visualize the Mnist data</a:t>
            </a:r>
            <a:r>
              <a:rPr lang="zh-CN" altLang="zh-CN" sz="2400">
                <a:solidFill>
                  <a:schemeClr val="tx1">
                    <a:lumMod val="85000"/>
                    <a:lumOff val="15000"/>
                  </a:schemeClr>
                </a:solidFill>
              </a:rPr>
              <a:t> </a:t>
            </a:r>
            <a:endParaRPr lang="en-US" altLang="zh-CN" sz="2400">
              <a:solidFill>
                <a:schemeClr val="tx1">
                  <a:lumMod val="85000"/>
                  <a:lumOff val="15000"/>
                </a:schemeClr>
              </a:solidFill>
            </a:endParaRPr>
          </a:p>
          <a:p>
            <a:r>
              <a:rPr lang="en-US" altLang="zh-CN" sz="2400">
                <a:solidFill>
                  <a:schemeClr val="tx1">
                    <a:lumMod val="85000"/>
                    <a:lumOff val="15000"/>
                  </a:schemeClr>
                </a:solidFill>
              </a:rPr>
              <a:t>read as numpy &amp; save  as csv format</a:t>
            </a:r>
            <a:r>
              <a:rPr lang="zh-CN" altLang="zh-CN" sz="2400">
                <a:solidFill>
                  <a:schemeClr val="tx1">
                    <a:lumMod val="85000"/>
                    <a:lumOff val="15000"/>
                  </a:schemeClr>
                </a:solidFill>
              </a:rPr>
              <a:t> </a:t>
            </a:r>
            <a:endParaRPr kumimoji="1" lang="zh-CN" altLang="en-US" sz="2400">
              <a:solidFill>
                <a:schemeClr val="tx1">
                  <a:lumMod val="85000"/>
                  <a:lumOff val="15000"/>
                </a:schemeClr>
              </a:solidFill>
            </a:endParaRPr>
          </a:p>
        </p:txBody>
      </p:sp>
      <p:sp>
        <p:nvSpPr>
          <p:cNvPr id="10" name="Rectangle 9">
            <a:extLst>
              <a:ext uri="{FF2B5EF4-FFF2-40B4-BE49-F238E27FC236}">
                <a16:creationId xmlns:a16="http://schemas.microsoft.com/office/drawing/2014/main" id="{8BEF4DBE-A60E-4AAE-9D62-1147461C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751211"/>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3955649-790D-4997-9D50-C1D8E32C1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754768"/>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8F0679E2-68F3-4D6C-AF86-31979707A6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27263" y="2328256"/>
            <a:ext cx="0" cy="216019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839B1D-4A8C-403C-9D1B-B83CF1DB6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745" y="5946475"/>
            <a:ext cx="683056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9818AF9-99F4-4DD9-A3EB-0A3477509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950032"/>
            <a:ext cx="3300984"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3" name="图片 12">
            <a:extLst>
              <a:ext uri="{FF2B5EF4-FFF2-40B4-BE49-F238E27FC236}">
                <a16:creationId xmlns:a16="http://schemas.microsoft.com/office/drawing/2014/main" id="{6452B29F-0FEC-7B4C-BF7A-9516FA845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32" y="4082354"/>
            <a:ext cx="2199887" cy="1424517"/>
          </a:xfrm>
          <a:prstGeom prst="rect">
            <a:avLst/>
          </a:prstGeom>
        </p:spPr>
      </p:pic>
      <p:pic>
        <p:nvPicPr>
          <p:cNvPr id="6" name="图片 5">
            <a:extLst>
              <a:ext uri="{FF2B5EF4-FFF2-40B4-BE49-F238E27FC236}">
                <a16:creationId xmlns:a16="http://schemas.microsoft.com/office/drawing/2014/main" id="{C4A0F0A3-0F59-5D43-91A6-36A3B268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125" y="1597419"/>
            <a:ext cx="2120900" cy="939800"/>
          </a:xfrm>
          <a:prstGeom prst="rect">
            <a:avLst/>
          </a:prstGeom>
        </p:spPr>
      </p:pic>
      <p:sp>
        <p:nvSpPr>
          <p:cNvPr id="11" name="下箭头 10">
            <a:extLst>
              <a:ext uri="{FF2B5EF4-FFF2-40B4-BE49-F238E27FC236}">
                <a16:creationId xmlns:a16="http://schemas.microsoft.com/office/drawing/2014/main" id="{A4800B9B-1FDF-EA4E-95C3-FB33B6BF25C9}"/>
              </a:ext>
            </a:extLst>
          </p:cNvPr>
          <p:cNvSpPr/>
          <p:nvPr/>
        </p:nvSpPr>
        <p:spPr>
          <a:xfrm>
            <a:off x="1565564" y="2923503"/>
            <a:ext cx="453011" cy="727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52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8" name="Rectangle 57">
            <a:extLst>
              <a:ext uri="{FF2B5EF4-FFF2-40B4-BE49-F238E27FC236}">
                <a16:creationId xmlns:a16="http://schemas.microsoft.com/office/drawing/2014/main" id="{19080B67-B754-42DD-A48D-9F9825B8B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ED1230F-A795-4397-9AB6-7FDC98B72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61">
            <a:extLst>
              <a:ext uri="{FF2B5EF4-FFF2-40B4-BE49-F238E27FC236}">
                <a16:creationId xmlns:a16="http://schemas.microsoft.com/office/drawing/2014/main" id="{41182216-581B-4394-806B-79D6D406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63">
            <a:extLst>
              <a:ext uri="{FF2B5EF4-FFF2-40B4-BE49-F238E27FC236}">
                <a16:creationId xmlns:a16="http://schemas.microsoft.com/office/drawing/2014/main" id="{1678ABD2-2F95-4A50-936B-1A18BD7E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65">
            <a:extLst>
              <a:ext uri="{FF2B5EF4-FFF2-40B4-BE49-F238E27FC236}">
                <a16:creationId xmlns:a16="http://schemas.microsoft.com/office/drawing/2014/main" id="{9C27EDFD-C02F-4070-BDA1-2A0746244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5C9348EB-CF1D-FC47-8E3F-E50C5C2F29C1}"/>
              </a:ext>
            </a:extLst>
          </p:cNvPr>
          <p:cNvSpPr>
            <a:spLocks noGrp="1"/>
          </p:cNvSpPr>
          <p:nvPr>
            <p:ph type="ctrTitle"/>
          </p:nvPr>
        </p:nvSpPr>
        <p:spPr>
          <a:xfrm>
            <a:off x="803189" y="1209184"/>
            <a:ext cx="3089189" cy="4734416"/>
          </a:xfrm>
        </p:spPr>
        <p:txBody>
          <a:bodyPr vert="horz" lIns="91440" tIns="45720" rIns="91440" bIns="45720" rtlCol="0" anchor="ctr">
            <a:normAutofit/>
          </a:bodyPr>
          <a:lstStyle/>
          <a:p>
            <a:r>
              <a:rPr lang="en-US" altLang="zh-CN" sz="2800" b="0" kern="1200" cap="all" dirty="0">
                <a:solidFill>
                  <a:srgbClr val="FFFFFF"/>
                </a:solidFill>
                <a:latin typeface="+mj-lt"/>
                <a:ea typeface="+mj-ea"/>
                <a:cs typeface="+mj-cs"/>
              </a:rPr>
              <a:t>Linear Support Vector Machine</a:t>
            </a:r>
            <a:endParaRPr kumimoji="1" lang="en-US" altLang="zh-CN" sz="2800" b="0" kern="1200" cap="all" dirty="0">
              <a:solidFill>
                <a:srgbClr val="FFFFFF"/>
              </a:solidFill>
              <a:latin typeface="+mj-lt"/>
              <a:ea typeface="+mj-ea"/>
              <a:cs typeface="+mj-cs"/>
            </a:endParaRPr>
          </a:p>
        </p:txBody>
      </p:sp>
      <p:sp>
        <p:nvSpPr>
          <p:cNvPr id="68" name="Rectangle 67">
            <a:extLst>
              <a:ext uri="{FF2B5EF4-FFF2-40B4-BE49-F238E27FC236}">
                <a16:creationId xmlns:a16="http://schemas.microsoft.com/office/drawing/2014/main" id="{04C78D19-92E9-4BAF-986C-B007349BE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图片包含 文字&#10;&#10;描述已自动生成">
            <a:extLst>
              <a:ext uri="{FF2B5EF4-FFF2-40B4-BE49-F238E27FC236}">
                <a16:creationId xmlns:a16="http://schemas.microsoft.com/office/drawing/2014/main" id="{1012979F-1F43-234C-95AA-9B6093A65EF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79548" y="780711"/>
            <a:ext cx="1804423" cy="2167476"/>
          </a:xfrm>
          <a:prstGeom prst="rect">
            <a:avLst/>
          </a:prstGeom>
        </p:spPr>
      </p:pic>
      <p:pic>
        <p:nvPicPr>
          <p:cNvPr id="6" name="图片 5">
            <a:extLst>
              <a:ext uri="{FF2B5EF4-FFF2-40B4-BE49-F238E27FC236}">
                <a16:creationId xmlns:a16="http://schemas.microsoft.com/office/drawing/2014/main" id="{8AF28C04-71A9-744D-BE8F-BC9C6B91D13E}"/>
              </a:ext>
            </a:extLst>
          </p:cNvPr>
          <p:cNvPicPr>
            <a:picLocks noChangeAspect="1"/>
          </p:cNvPicPr>
          <p:nvPr/>
        </p:nvPicPr>
        <p:blipFill>
          <a:blip r:embed="rId3"/>
          <a:stretch>
            <a:fillRect/>
          </a:stretch>
        </p:blipFill>
        <p:spPr>
          <a:xfrm>
            <a:off x="8483764" y="798102"/>
            <a:ext cx="2810567" cy="2150084"/>
          </a:xfrm>
          <a:prstGeom prst="rect">
            <a:avLst/>
          </a:prstGeom>
        </p:spPr>
      </p:pic>
      <p:sp>
        <p:nvSpPr>
          <p:cNvPr id="70" name="Rectangle 69">
            <a:extLst>
              <a:ext uri="{FF2B5EF4-FFF2-40B4-BE49-F238E27FC236}">
                <a16:creationId xmlns:a16="http://schemas.microsoft.com/office/drawing/2014/main" id="{DEEF1D81-170C-4CAD-9246-D18D8D45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副标题 2">
            <a:extLst>
              <a:ext uri="{FF2B5EF4-FFF2-40B4-BE49-F238E27FC236}">
                <a16:creationId xmlns:a16="http://schemas.microsoft.com/office/drawing/2014/main" id="{81BD94D1-6757-FA42-BE99-C10D23A74550}"/>
              </a:ext>
            </a:extLst>
          </p:cNvPr>
          <p:cNvSpPr>
            <a:spLocks noGrp="1"/>
          </p:cNvSpPr>
          <p:nvPr>
            <p:ph type="subTitle" idx="1"/>
          </p:nvPr>
        </p:nvSpPr>
        <p:spPr>
          <a:xfrm>
            <a:off x="4561870" y="3425295"/>
            <a:ext cx="6864154" cy="2800477"/>
          </a:xfrm>
        </p:spPr>
        <p:txBody>
          <a:bodyPr vert="horz" lIns="91440" tIns="45720" rIns="91440" bIns="45720" rtlCol="0" anchor="ctr">
            <a:normAutofit/>
          </a:bodyPr>
          <a:lstStyle/>
          <a:p>
            <a:pPr>
              <a:buFont typeface="Wingdings 2" panose="05020102010507070707" pitchFamily="18" charset="2"/>
              <a:buChar char=""/>
            </a:pPr>
            <a:r>
              <a:rPr lang="en-US" altLang="zh-CN" dirty="0">
                <a:solidFill>
                  <a:schemeClr val="tx1">
                    <a:lumMod val="75000"/>
                    <a:lumOff val="25000"/>
                  </a:schemeClr>
                </a:solidFill>
              </a:rPr>
              <a:t>two-class classifier </a:t>
            </a:r>
          </a:p>
          <a:p>
            <a:pPr>
              <a:buFont typeface="Wingdings 2" panose="05020102010507070707" pitchFamily="18" charset="2"/>
              <a:buChar char=""/>
            </a:pPr>
            <a:r>
              <a:rPr kumimoji="1" lang="en-US" altLang="zh-CN" dirty="0">
                <a:solidFill>
                  <a:schemeClr val="tx1">
                    <a:lumMod val="75000"/>
                    <a:lumOff val="25000"/>
                  </a:schemeClr>
                </a:solidFill>
              </a:rPr>
              <a:t>find the separation hyperplane</a:t>
            </a:r>
          </a:p>
          <a:p>
            <a:pPr>
              <a:buFont typeface="Wingdings 2" panose="05020102010507070707" pitchFamily="18" charset="2"/>
              <a:buChar char=""/>
            </a:pPr>
            <a:r>
              <a:rPr lang="en-US" altLang="zh-CN" dirty="0">
                <a:solidFill>
                  <a:schemeClr val="tx1">
                    <a:lumMod val="75000"/>
                    <a:lumOff val="25000"/>
                  </a:schemeClr>
                </a:solidFill>
              </a:rPr>
              <a:t>a is the Lagrange factor </a:t>
            </a:r>
          </a:p>
          <a:p>
            <a:pPr>
              <a:buFont typeface="Wingdings 2" panose="05020102010507070707" pitchFamily="18" charset="2"/>
              <a:buChar char=""/>
            </a:pPr>
            <a:r>
              <a:rPr lang="en-US" altLang="zh-CN" dirty="0">
                <a:solidFill>
                  <a:schemeClr val="tx1">
                    <a:lumMod val="75000"/>
                    <a:lumOff val="25000"/>
                  </a:schemeClr>
                </a:solidFill>
              </a:rPr>
              <a:t>N is the number of samples </a:t>
            </a:r>
            <a:endParaRPr kumimoji="1" lang="en-US" altLang="zh-CN" dirty="0">
              <a:solidFill>
                <a:schemeClr val="tx1">
                  <a:lumMod val="75000"/>
                  <a:lumOff val="25000"/>
                </a:schemeClr>
              </a:solidFill>
            </a:endParaRPr>
          </a:p>
        </p:txBody>
      </p:sp>
    </p:spTree>
    <p:extLst>
      <p:ext uri="{BB962C8B-B14F-4D97-AF65-F5344CB8AC3E}">
        <p14:creationId xmlns:p14="http://schemas.microsoft.com/office/powerpoint/2010/main" val="317019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74D4CA-2645-4615-BFA8-981D76CDC3CD}"/>
              </a:ext>
            </a:extLst>
          </p:cNvPr>
          <p:cNvPicPr/>
          <p:nvPr/>
        </p:nvPicPr>
        <p:blipFill>
          <a:blip r:embed="rId2"/>
          <a:stretch>
            <a:fillRect/>
          </a:stretch>
        </p:blipFill>
        <p:spPr>
          <a:xfrm>
            <a:off x="2427725" y="447234"/>
            <a:ext cx="7341002" cy="3450273"/>
          </a:xfrm>
          <a:prstGeom prst="rect">
            <a:avLst/>
          </a:prstGeom>
        </p:spPr>
      </p:pic>
      <p:sp>
        <p:nvSpPr>
          <p:cNvPr id="19" name="Rectangle 1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DA3F9A-6C29-45D9-AA1D-A48E8D85493D}"/>
              </a:ext>
            </a:extLst>
          </p:cNvPr>
          <p:cNvSpPr>
            <a:spLocks noGrp="1"/>
          </p:cNvSpPr>
          <p:nvPr>
            <p:ph type="ctrTitle"/>
          </p:nvPr>
        </p:nvSpPr>
        <p:spPr>
          <a:xfrm>
            <a:off x="679600" y="4596992"/>
            <a:ext cx="3353432" cy="1607013"/>
          </a:xfrm>
        </p:spPr>
        <p:txBody>
          <a:bodyPr vert="horz" lIns="91440" tIns="45720" rIns="91440" bIns="45720" rtlCol="0" anchor="ctr">
            <a:normAutofit/>
          </a:bodyPr>
          <a:lstStyle/>
          <a:p>
            <a:r>
              <a:rPr lang="en-US" sz="2800">
                <a:solidFill>
                  <a:srgbClr val="FFFFFF"/>
                </a:solidFill>
              </a:rPr>
              <a:t>Mnist Database of handwriting digits</a:t>
            </a:r>
          </a:p>
        </p:txBody>
      </p:sp>
      <p:sp>
        <p:nvSpPr>
          <p:cNvPr id="6" name="TextBox 5">
            <a:extLst>
              <a:ext uri="{FF2B5EF4-FFF2-40B4-BE49-F238E27FC236}">
                <a16:creationId xmlns:a16="http://schemas.microsoft.com/office/drawing/2014/main" id="{1BA6DC79-AA2E-438E-B835-C562473722A1}"/>
              </a:ext>
            </a:extLst>
          </p:cNvPr>
          <p:cNvSpPr txBox="1"/>
          <p:nvPr/>
        </p:nvSpPr>
        <p:spPr>
          <a:xfrm>
            <a:off x="4271491" y="4596992"/>
            <a:ext cx="7240909" cy="1607012"/>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500">
                <a:solidFill>
                  <a:srgbClr val="FFFFFF"/>
                </a:solidFill>
              </a:rPr>
              <a:t>MNIST(</a:t>
            </a:r>
            <a:r>
              <a:rPr lang="en-US" altLang="zh-CN" sz="1500">
                <a:solidFill>
                  <a:srgbClr val="FFFFFF"/>
                </a:solidFill>
              </a:rPr>
              <a:t>the modified </a:t>
            </a:r>
            <a:r>
              <a:rPr lang="en-US" sz="1500">
                <a:solidFill>
                  <a:srgbClr val="FFFFFF"/>
                </a:solidFill>
              </a:rPr>
              <a:t>National Institute of Standards and Technology) dataset was constructed from NIST's Special Database 3 and Special Database 1 which contain binary images of handwritten digits. The MNIST training set is composed of 30,000 patterns from SD-3 and 30,000 patterns from SD-1. Our test set was composed of 5,000 patterns from SD-3 and 5,000 patterns from SD-1. The 60,000 patterns training set contained examples from approximately 250 writers. </a:t>
            </a:r>
          </a:p>
        </p:txBody>
      </p:sp>
    </p:spTree>
    <p:extLst>
      <p:ext uri="{BB962C8B-B14F-4D97-AF65-F5344CB8AC3E}">
        <p14:creationId xmlns:p14="http://schemas.microsoft.com/office/powerpoint/2010/main" val="135235451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C946306D-5ADD-463A-949A-DEEBA39D7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A473A035-1F9A-4381-AC96-683CD2DF5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F4ED641-0671-4D88-92E6-026A8C9F1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A02EF2F-E7B1-40FC-885B-C4D89902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 name="图片 7" descr="图片包含 文字, 照片, 地图&#10;&#10;描述已自动生成">
            <a:extLst>
              <a:ext uri="{FF2B5EF4-FFF2-40B4-BE49-F238E27FC236}">
                <a16:creationId xmlns:a16="http://schemas.microsoft.com/office/drawing/2014/main" id="{D56389D5-B9AA-2845-B97E-5055DBEC228D}"/>
              </a:ext>
            </a:extLst>
          </p:cNvPr>
          <p:cNvPicPr/>
          <p:nvPr/>
        </p:nvPicPr>
        <p:blipFill>
          <a:blip r:embed="rId2"/>
          <a:stretch>
            <a:fillRect/>
          </a:stretch>
        </p:blipFill>
        <p:spPr>
          <a:xfrm>
            <a:off x="7043504" y="869586"/>
            <a:ext cx="3910924" cy="3011412"/>
          </a:xfrm>
          <a:prstGeom prst="rect">
            <a:avLst/>
          </a:prstGeom>
        </p:spPr>
      </p:pic>
      <p:sp>
        <p:nvSpPr>
          <p:cNvPr id="26" name="Rectangle 25">
            <a:extLst>
              <a:ext uri="{FF2B5EF4-FFF2-40B4-BE49-F238E27FC236}">
                <a16:creationId xmlns:a16="http://schemas.microsoft.com/office/drawing/2014/main" id="{9180D5DB-9658-40A6-A418-7C6998222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199467"/>
            <a:ext cx="11296733" cy="219109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5C9348EB-CF1D-FC47-8E3F-E50C5C2F29C1}"/>
              </a:ext>
            </a:extLst>
          </p:cNvPr>
          <p:cNvSpPr>
            <a:spLocks noGrp="1"/>
          </p:cNvSpPr>
          <p:nvPr>
            <p:ph type="ctrTitle"/>
          </p:nvPr>
        </p:nvSpPr>
        <p:spPr>
          <a:xfrm>
            <a:off x="627120" y="4319752"/>
            <a:ext cx="10947620" cy="1155959"/>
          </a:xfrm>
        </p:spPr>
        <p:txBody>
          <a:bodyPr>
            <a:normAutofit/>
          </a:bodyPr>
          <a:lstStyle/>
          <a:p>
            <a:r>
              <a:rPr lang="en-US" altLang="zh-CN" dirty="0">
                <a:solidFill>
                  <a:srgbClr val="FFFFFF"/>
                </a:solidFill>
              </a:rPr>
              <a:t>Linear Support Vector machine</a:t>
            </a:r>
            <a:endParaRPr kumimoji="1" lang="zh-CN" altLang="en-US" dirty="0">
              <a:solidFill>
                <a:srgbClr val="FFFFFF"/>
              </a:solidFill>
            </a:endParaRPr>
          </a:p>
        </p:txBody>
      </p:sp>
      <mc:AlternateContent xmlns:mc="http://schemas.openxmlformats.org/markup-compatibility/2006" xmlns:a14="http://schemas.microsoft.com/office/drawing/2010/main">
        <mc:Choice Requires="a14">
          <p:sp>
            <p:nvSpPr>
              <p:cNvPr id="3" name="副标题 2">
                <a:extLst>
                  <a:ext uri="{FF2B5EF4-FFF2-40B4-BE49-F238E27FC236}">
                    <a16:creationId xmlns:a16="http://schemas.microsoft.com/office/drawing/2014/main" id="{81BD94D1-6757-FA42-BE99-C10D23A74550}"/>
                  </a:ext>
                </a:extLst>
              </p:cNvPr>
              <p:cNvSpPr>
                <a:spLocks noGrp="1"/>
              </p:cNvSpPr>
              <p:nvPr>
                <p:ph type="subTitle" idx="1"/>
              </p:nvPr>
            </p:nvSpPr>
            <p:spPr>
              <a:xfrm>
                <a:off x="627120" y="5475712"/>
                <a:ext cx="10947620" cy="476099"/>
              </a:xfrm>
            </p:spPr>
            <p:txBody>
              <a:bodyPr>
                <a:normAutofit/>
              </a:bodyPr>
              <a:lstStyle/>
              <a:p>
                <a:pPr>
                  <a:lnSpc>
                    <a:spcPct val="90000"/>
                  </a:lnSpc>
                </a:pPr>
                <a:r>
                  <a:rPr lang="en-US" altLang="zh-CN" sz="1000" dirty="0">
                    <a:solidFill>
                      <a:srgbClr val="FFFFFF">
                        <a:alpha val="75000"/>
                      </a:srgbClr>
                    </a:solidFill>
                  </a:rPr>
                  <a:t>slack variable  </a:t>
                </a:r>
                <a14:m>
                  <m:oMath xmlns:m="http://schemas.openxmlformats.org/officeDocument/2006/math">
                    <m:r>
                      <a:rPr lang="en-US" altLang="zh-CN" sz="1000" i="1" smtClean="0">
                        <a:solidFill>
                          <a:srgbClr val="FFFFFF">
                            <a:alpha val="75000"/>
                          </a:srgbClr>
                        </a:solidFill>
                        <a:latin typeface="Cambria Math" panose="02040503050406030204" pitchFamily="18" charset="0"/>
                        <a:ea typeface="Cambria Math" panose="02040503050406030204" pitchFamily="18" charset="0"/>
                      </a:rPr>
                      <m:t>𝜉</m:t>
                    </m:r>
                    <m:r>
                      <a:rPr lang="en-US" altLang="zh-CN" sz="1000" b="0" i="1" smtClean="0">
                        <a:solidFill>
                          <a:srgbClr val="FFFFFF">
                            <a:alpha val="75000"/>
                          </a:srgbClr>
                        </a:solidFill>
                        <a:latin typeface="Cambria Math" panose="02040503050406030204" pitchFamily="18" charset="0"/>
                        <a:ea typeface="Cambria Math" panose="02040503050406030204" pitchFamily="18" charset="0"/>
                      </a:rPr>
                      <m:t> ; </m:t>
                    </m:r>
                  </m:oMath>
                </a14:m>
                <a:r>
                  <a:rPr kumimoji="1" lang="en-US" altLang="zh-CN" sz="1000" dirty="0">
                    <a:solidFill>
                      <a:srgbClr val="FFFFFF">
                        <a:alpha val="75000"/>
                      </a:srgbClr>
                    </a:solidFill>
                  </a:rPr>
                  <a:t>C is  penalty parameter. </a:t>
                </a:r>
              </a:p>
              <a:p>
                <a:pPr>
                  <a:lnSpc>
                    <a:spcPct val="90000"/>
                  </a:lnSpc>
                </a:pPr>
                <a:r>
                  <a:rPr kumimoji="1" lang="en-US" altLang="zh-CN" sz="1000" dirty="0">
                    <a:solidFill>
                      <a:srgbClr val="FFFFFF">
                        <a:alpha val="75000"/>
                      </a:srgbClr>
                    </a:solidFill>
                  </a:rPr>
                  <a:t>The objective function needs to pay C for each </a:t>
                </a:r>
                <a14:m>
                  <m:oMath xmlns:m="http://schemas.openxmlformats.org/officeDocument/2006/math">
                    <m:r>
                      <a:rPr lang="en-US" altLang="zh-CN" sz="1000" i="1">
                        <a:solidFill>
                          <a:srgbClr val="FFFFFF">
                            <a:alpha val="75000"/>
                          </a:srgbClr>
                        </a:solidFill>
                        <a:latin typeface="Cambria Math" panose="02040503050406030204" pitchFamily="18" charset="0"/>
                        <a:ea typeface="Cambria Math" panose="02040503050406030204" pitchFamily="18" charset="0"/>
                      </a:rPr>
                      <m:t>𝜉</m:t>
                    </m:r>
                  </m:oMath>
                </a14:m>
                <a:endParaRPr kumimoji="1" lang="zh-CN" altLang="en-US" sz="1000" dirty="0">
                  <a:solidFill>
                    <a:srgbClr val="FFFFFF">
                      <a:alpha val="75000"/>
                    </a:srgbClr>
                  </a:solidFill>
                </a:endParaRPr>
              </a:p>
            </p:txBody>
          </p:sp>
        </mc:Choice>
        <mc:Fallback xmlns="">
          <p:sp>
            <p:nvSpPr>
              <p:cNvPr id="3" name="副标题 2">
                <a:extLst>
                  <a:ext uri="{FF2B5EF4-FFF2-40B4-BE49-F238E27FC236}">
                    <a16:creationId xmlns:a16="http://schemas.microsoft.com/office/drawing/2014/main" id="{81BD94D1-6757-FA42-BE99-C10D23A74550}"/>
                  </a:ext>
                </a:extLst>
              </p:cNvPr>
              <p:cNvSpPr>
                <a:spLocks noGrp="1" noRot="1" noChangeAspect="1" noMove="1" noResize="1" noEditPoints="1" noAdjustHandles="1" noChangeArrowheads="1" noChangeShapeType="1" noTextEdit="1"/>
              </p:cNvSpPr>
              <p:nvPr>
                <p:ph type="subTitle" idx="1"/>
              </p:nvPr>
            </p:nvSpPr>
            <p:spPr>
              <a:xfrm>
                <a:off x="627120" y="5475712"/>
                <a:ext cx="10947620" cy="476099"/>
              </a:xfrm>
              <a:blipFill>
                <a:blip r:embed="rId3"/>
                <a:stretch>
                  <a:fillRect t="-2564" b="-2564"/>
                </a:stretch>
              </a:blipFill>
            </p:spPr>
            <p:txBody>
              <a:bodyPr/>
              <a:lstStyle/>
              <a:p>
                <a:r>
                  <a:rPr lang="zh-CN" altLang="en-US">
                    <a:noFill/>
                  </a:rPr>
                  <a:t> </a:t>
                </a:r>
              </a:p>
            </p:txBody>
          </p:sp>
        </mc:Fallback>
      </mc:AlternateContent>
      <p:pic>
        <p:nvPicPr>
          <p:cNvPr id="1027" name="图片 9" descr="图片包含 物体&#10;&#10;描述已自动生成">
            <a:extLst>
              <a:ext uri="{FF2B5EF4-FFF2-40B4-BE49-F238E27FC236}">
                <a16:creationId xmlns:a16="http://schemas.microsoft.com/office/drawing/2014/main" id="{C2E12EC3-1045-6B41-B562-67FAC644B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073" y="1148475"/>
            <a:ext cx="2946400" cy="812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10">
            <a:extLst>
              <a:ext uri="{FF2B5EF4-FFF2-40B4-BE49-F238E27FC236}">
                <a16:creationId xmlns:a16="http://schemas.microsoft.com/office/drawing/2014/main" id="{A6830BE0-E93A-3547-9809-1E84917B2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073" y="1961275"/>
            <a:ext cx="29464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8" descr="图片包含 物体&#10;&#10;描述已自动生成">
            <a:extLst>
              <a:ext uri="{FF2B5EF4-FFF2-40B4-BE49-F238E27FC236}">
                <a16:creationId xmlns:a16="http://schemas.microsoft.com/office/drawing/2014/main" id="{26EDCE1D-A4B2-1549-9A07-0859109F6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8073" y="3205875"/>
            <a:ext cx="1739900" cy="596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4B152A-F99F-5C4F-98CA-2404F50B6647}"/>
              </a:ext>
            </a:extLst>
          </p:cNvPr>
          <p:cNvSpPr>
            <a:spLocks noChangeArrowheads="1"/>
          </p:cNvSpPr>
          <p:nvPr/>
        </p:nvSpPr>
        <p:spPr bwMode="auto">
          <a:xfrm>
            <a:off x="1518073" y="691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5">
            <a:extLst>
              <a:ext uri="{FF2B5EF4-FFF2-40B4-BE49-F238E27FC236}">
                <a16:creationId xmlns:a16="http://schemas.microsoft.com/office/drawing/2014/main" id="{7467C64E-63EE-0143-AB1E-58313861EA62}"/>
              </a:ext>
            </a:extLst>
          </p:cNvPr>
          <p:cNvSpPr>
            <a:spLocks noChangeArrowheads="1"/>
          </p:cNvSpPr>
          <p:nvPr/>
        </p:nvSpPr>
        <p:spPr bwMode="auto">
          <a:xfrm>
            <a:off x="1784773" y="1961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a:extLst>
              <a:ext uri="{FF2B5EF4-FFF2-40B4-BE49-F238E27FC236}">
                <a16:creationId xmlns:a16="http://schemas.microsoft.com/office/drawing/2014/main" id="{A182BD8B-F9D6-8149-B44A-320FF9B44AF2}"/>
              </a:ext>
            </a:extLst>
          </p:cNvPr>
          <p:cNvSpPr>
            <a:spLocks noChangeArrowheads="1"/>
          </p:cNvSpPr>
          <p:nvPr/>
        </p:nvSpPr>
        <p:spPr bwMode="auto">
          <a:xfrm>
            <a:off x="1784773" y="3205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7">
            <a:extLst>
              <a:ext uri="{FF2B5EF4-FFF2-40B4-BE49-F238E27FC236}">
                <a16:creationId xmlns:a16="http://schemas.microsoft.com/office/drawing/2014/main" id="{164E0C2B-B286-BA41-83FF-50C62B02CE51}"/>
              </a:ext>
            </a:extLst>
          </p:cNvPr>
          <p:cNvSpPr>
            <a:spLocks noChangeArrowheads="1"/>
          </p:cNvSpPr>
          <p:nvPr/>
        </p:nvSpPr>
        <p:spPr bwMode="auto">
          <a:xfrm>
            <a:off x="1518073" y="3802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61067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5" name="Rectangle 2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a:extLst>
              <a:ext uri="{FF2B5EF4-FFF2-40B4-BE49-F238E27FC236}">
                <a16:creationId xmlns:a16="http://schemas.microsoft.com/office/drawing/2014/main" id="{B2EECC86-E4B0-3941-8CBD-99AC98E60338}"/>
              </a:ext>
            </a:extLst>
          </p:cNvPr>
          <p:cNvSpPr>
            <a:spLocks noGrp="1"/>
          </p:cNvSpPr>
          <p:nvPr>
            <p:ph type="ctrTitle"/>
          </p:nvPr>
        </p:nvSpPr>
        <p:spPr>
          <a:xfrm>
            <a:off x="584200" y="1524001"/>
            <a:ext cx="3412067" cy="3478384"/>
          </a:xfrm>
        </p:spPr>
        <p:txBody>
          <a:bodyPr>
            <a:normAutofit/>
          </a:bodyPr>
          <a:lstStyle/>
          <a:p>
            <a:r>
              <a:rPr kumimoji="1" lang="en-US" altLang="zh-CN" dirty="0">
                <a:solidFill>
                  <a:srgbClr val="FFFFFF"/>
                </a:solidFill>
              </a:rPr>
              <a:t>Support Vector machine</a:t>
            </a:r>
            <a:endParaRPr kumimoji="1" lang="zh-CN" altLang="en-US" dirty="0">
              <a:solidFill>
                <a:srgbClr val="FFFFFF"/>
              </a:solidFill>
            </a:endParaRPr>
          </a:p>
        </p:txBody>
      </p:sp>
      <p:sp>
        <p:nvSpPr>
          <p:cNvPr id="3" name="副标题 2">
            <a:extLst>
              <a:ext uri="{FF2B5EF4-FFF2-40B4-BE49-F238E27FC236}">
                <a16:creationId xmlns:a16="http://schemas.microsoft.com/office/drawing/2014/main" id="{CC7435CA-3E2D-4C4D-B0C8-D29C731CE616}"/>
              </a:ext>
            </a:extLst>
          </p:cNvPr>
          <p:cNvSpPr>
            <a:spLocks noGrp="1"/>
          </p:cNvSpPr>
          <p:nvPr>
            <p:ph type="subTitle" idx="1"/>
          </p:nvPr>
        </p:nvSpPr>
        <p:spPr>
          <a:xfrm>
            <a:off x="584200" y="5145513"/>
            <a:ext cx="3412067" cy="738820"/>
          </a:xfrm>
        </p:spPr>
        <p:txBody>
          <a:bodyPr>
            <a:normAutofit/>
          </a:bodyPr>
          <a:lstStyle/>
          <a:p>
            <a:r>
              <a:rPr kumimoji="1" lang="en-US" altLang="zh-CN" dirty="0">
                <a:solidFill>
                  <a:srgbClr val="FFFFFF">
                    <a:alpha val="75000"/>
                  </a:srgbClr>
                </a:solidFill>
              </a:rPr>
              <a:t>Mapping function </a:t>
            </a:r>
            <a:r>
              <a:rPr kumimoji="1" lang="el-GR" altLang="zh-CN" dirty="0">
                <a:solidFill>
                  <a:srgbClr val="FFFFFF">
                    <a:alpha val="75000"/>
                  </a:srgbClr>
                </a:solidFill>
              </a:rPr>
              <a:t>φ(</a:t>
            </a:r>
            <a:r>
              <a:rPr kumimoji="1" lang="en-US" altLang="zh-CN" dirty="0">
                <a:solidFill>
                  <a:srgbClr val="FFFFFF">
                    <a:alpha val="75000"/>
                  </a:srgbClr>
                </a:solidFill>
              </a:rPr>
              <a:t>x)</a:t>
            </a:r>
          </a:p>
          <a:p>
            <a:r>
              <a:rPr kumimoji="1" lang="en-US" altLang="zh-CN" dirty="0">
                <a:solidFill>
                  <a:srgbClr val="FFFFFF">
                    <a:alpha val="75000"/>
                  </a:srgbClr>
                </a:solidFill>
              </a:rPr>
              <a:t>Kernel function K(</a:t>
            </a:r>
            <a:r>
              <a:rPr kumimoji="1" lang="en-US" altLang="zh-CN" dirty="0" err="1">
                <a:solidFill>
                  <a:srgbClr val="FFFFFF">
                    <a:alpha val="75000"/>
                  </a:srgbClr>
                </a:solidFill>
              </a:rPr>
              <a:t>x,z</a:t>
            </a:r>
            <a:r>
              <a:rPr kumimoji="1" lang="en-US" altLang="zh-CN" dirty="0">
                <a:solidFill>
                  <a:srgbClr val="FFFFFF">
                    <a:alpha val="75000"/>
                  </a:srgbClr>
                </a:solidFill>
              </a:rPr>
              <a:t>)</a:t>
            </a:r>
            <a:endParaRPr kumimoji="1" lang="zh-CN" altLang="en-US" dirty="0">
              <a:solidFill>
                <a:srgbClr val="FFFFFF">
                  <a:alpha val="75000"/>
                </a:srgbClr>
              </a:solidFill>
            </a:endParaRPr>
          </a:p>
        </p:txBody>
      </p:sp>
      <p:pic>
        <p:nvPicPr>
          <p:cNvPr id="4" name="图片 3" descr="图片包含 天空, 文字, 地图&#10;&#10;描述已自动生成">
            <a:extLst>
              <a:ext uri="{FF2B5EF4-FFF2-40B4-BE49-F238E27FC236}">
                <a16:creationId xmlns:a16="http://schemas.microsoft.com/office/drawing/2014/main" id="{FD108D0E-7F89-A844-972D-2E3C946CD2AC}"/>
              </a:ext>
            </a:extLst>
          </p:cNvPr>
          <p:cNvPicPr>
            <a:picLocks noChangeAspect="1"/>
          </p:cNvPicPr>
          <p:nvPr/>
        </p:nvPicPr>
        <p:blipFill>
          <a:blip r:embed="rId2"/>
          <a:stretch>
            <a:fillRect/>
          </a:stretch>
        </p:blipFill>
        <p:spPr>
          <a:xfrm>
            <a:off x="4765053" y="1683649"/>
            <a:ext cx="6764864" cy="3466992"/>
          </a:xfrm>
          <a:prstGeom prst="rect">
            <a:avLst/>
          </a:prstGeom>
        </p:spPr>
      </p:pic>
      <p:pic>
        <p:nvPicPr>
          <p:cNvPr id="5" name="图片 4">
            <a:extLst>
              <a:ext uri="{FF2B5EF4-FFF2-40B4-BE49-F238E27FC236}">
                <a16:creationId xmlns:a16="http://schemas.microsoft.com/office/drawing/2014/main" id="{7C4EFDE1-CF5C-E247-AC1E-C77DA8175EBB}"/>
              </a:ext>
            </a:extLst>
          </p:cNvPr>
          <p:cNvPicPr>
            <a:picLocks noChangeAspect="1"/>
          </p:cNvPicPr>
          <p:nvPr/>
        </p:nvPicPr>
        <p:blipFill>
          <a:blip r:embed="rId3"/>
          <a:stretch>
            <a:fillRect/>
          </a:stretch>
        </p:blipFill>
        <p:spPr>
          <a:xfrm>
            <a:off x="5204043" y="5174351"/>
            <a:ext cx="1879600" cy="571500"/>
          </a:xfrm>
          <a:prstGeom prst="rect">
            <a:avLst/>
          </a:prstGeom>
        </p:spPr>
      </p:pic>
      <p:pic>
        <p:nvPicPr>
          <p:cNvPr id="6" name="图片 5">
            <a:extLst>
              <a:ext uri="{FF2B5EF4-FFF2-40B4-BE49-F238E27FC236}">
                <a16:creationId xmlns:a16="http://schemas.microsoft.com/office/drawing/2014/main" id="{62F66C61-F6E1-E546-B5B3-448E576659C6}"/>
              </a:ext>
            </a:extLst>
          </p:cNvPr>
          <p:cNvPicPr>
            <a:picLocks noChangeAspect="1"/>
          </p:cNvPicPr>
          <p:nvPr/>
        </p:nvPicPr>
        <p:blipFill>
          <a:blip r:embed="rId4"/>
          <a:stretch>
            <a:fillRect/>
          </a:stretch>
        </p:blipFill>
        <p:spPr>
          <a:xfrm>
            <a:off x="8147485" y="5174351"/>
            <a:ext cx="2460625" cy="571500"/>
          </a:xfrm>
          <a:prstGeom prst="rect">
            <a:avLst/>
          </a:prstGeom>
        </p:spPr>
      </p:pic>
    </p:spTree>
    <p:extLst>
      <p:ext uri="{BB962C8B-B14F-4D97-AF65-F5344CB8AC3E}">
        <p14:creationId xmlns:p14="http://schemas.microsoft.com/office/powerpoint/2010/main" val="82095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092E2B-B981-4163-B096-0C0C06D46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FB9E51-8600-44EB-8711-A624BF607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3B464B"/>
          </a:solidFill>
          <a:ln>
            <a:noFill/>
          </a:ln>
          <a:effectLst/>
        </p:spPr>
        <p:style>
          <a:lnRef idx="1">
            <a:schemeClr val="accent1"/>
          </a:lnRef>
          <a:fillRef idx="3">
            <a:schemeClr val="accent1"/>
          </a:fillRef>
          <a:effectRef idx="2">
            <a:schemeClr val="accent1"/>
          </a:effectRef>
          <a:fontRef idx="minor">
            <a:schemeClr val="lt1"/>
          </a:fontRef>
        </p:style>
      </p:sp>
      <p:pic>
        <p:nvPicPr>
          <p:cNvPr id="4" name="图片 11">
            <a:extLst>
              <a:ext uri="{FF2B5EF4-FFF2-40B4-BE49-F238E27FC236}">
                <a16:creationId xmlns:a16="http://schemas.microsoft.com/office/drawing/2014/main" id="{AF86BFEA-5397-1146-B548-445BF7E498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128" y="1046755"/>
            <a:ext cx="3146191" cy="186411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1">
            <a:extLst>
              <a:ext uri="{FF2B5EF4-FFF2-40B4-BE49-F238E27FC236}">
                <a16:creationId xmlns:a16="http://schemas.microsoft.com/office/drawing/2014/main" id="{30C81F25-3DC8-0F41-A0BA-ED03FB29F3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27" y="3882272"/>
            <a:ext cx="3146191" cy="22259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A96593A-C989-43FB-9E9F-EF593584B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38175"/>
            <a:ext cx="7498616"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49C7023A-0C84-7B41-A4E0-C70423F3F7C5}"/>
              </a:ext>
            </a:extLst>
          </p:cNvPr>
          <p:cNvSpPr>
            <a:spLocks noGrp="1"/>
          </p:cNvSpPr>
          <p:nvPr>
            <p:ph type="ctrTitle"/>
          </p:nvPr>
        </p:nvSpPr>
        <p:spPr>
          <a:xfrm>
            <a:off x="4579243" y="1656292"/>
            <a:ext cx="6798608" cy="2085869"/>
          </a:xfrm>
        </p:spPr>
        <p:txBody>
          <a:bodyPr>
            <a:normAutofit/>
          </a:bodyPr>
          <a:lstStyle/>
          <a:p>
            <a:r>
              <a:rPr kumimoji="1" lang="en-US" altLang="zh-CN" dirty="0">
                <a:solidFill>
                  <a:srgbClr val="FFFFFF"/>
                </a:solidFill>
              </a:rPr>
              <a:t>Support Vector Machine</a:t>
            </a:r>
            <a:endParaRPr kumimoji="1" lang="zh-CN" altLang="en-US" dirty="0">
              <a:solidFill>
                <a:srgbClr val="FFFFFF"/>
              </a:solidFill>
            </a:endParaRPr>
          </a:p>
        </p:txBody>
      </p:sp>
      <p:sp>
        <p:nvSpPr>
          <p:cNvPr id="3" name="副标题 2">
            <a:extLst>
              <a:ext uri="{FF2B5EF4-FFF2-40B4-BE49-F238E27FC236}">
                <a16:creationId xmlns:a16="http://schemas.microsoft.com/office/drawing/2014/main" id="{DEE63193-03E3-E54B-AD3A-6D9327661773}"/>
              </a:ext>
            </a:extLst>
          </p:cNvPr>
          <p:cNvSpPr>
            <a:spLocks noGrp="1"/>
          </p:cNvSpPr>
          <p:nvPr>
            <p:ph type="subTitle" idx="1"/>
          </p:nvPr>
        </p:nvSpPr>
        <p:spPr>
          <a:xfrm>
            <a:off x="4579243" y="3742162"/>
            <a:ext cx="6798608" cy="1733655"/>
          </a:xfrm>
        </p:spPr>
        <p:txBody>
          <a:bodyPr>
            <a:normAutofit/>
          </a:bodyPr>
          <a:lstStyle/>
          <a:p>
            <a:r>
              <a:rPr kumimoji="1" lang="en-US" altLang="zh-CN" dirty="0">
                <a:solidFill>
                  <a:srgbClr val="FFFFFF">
                    <a:alpha val="75000"/>
                  </a:srgbClr>
                </a:solidFill>
              </a:rPr>
              <a:t>Kernel function replacement </a:t>
            </a:r>
            <a:r>
              <a:rPr kumimoji="1" lang="en-US" altLang="zh-CN" dirty="0" err="1">
                <a:solidFill>
                  <a:srgbClr val="FFFFFF">
                    <a:alpha val="75000"/>
                  </a:srgbClr>
                </a:solidFill>
              </a:rPr>
              <a:t>xi⋅xj</a:t>
            </a:r>
            <a:endParaRPr kumimoji="1" lang="zh-CN" altLang="en-US" dirty="0">
              <a:solidFill>
                <a:srgbClr val="FFFFFF">
                  <a:alpha val="75000"/>
                </a:srgbClr>
              </a:solidFill>
            </a:endParaRPr>
          </a:p>
        </p:txBody>
      </p:sp>
    </p:spTree>
    <p:extLst>
      <p:ext uri="{BB962C8B-B14F-4D97-AF65-F5344CB8AC3E}">
        <p14:creationId xmlns:p14="http://schemas.microsoft.com/office/powerpoint/2010/main" val="368068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19963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10912"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5B428132-6C22-4848-A380-C760FBEAFEF5}"/>
              </a:ext>
            </a:extLst>
          </p:cNvPr>
          <p:cNvPicPr>
            <a:picLocks noChangeAspect="1"/>
          </p:cNvPicPr>
          <p:nvPr/>
        </p:nvPicPr>
        <p:blipFill>
          <a:blip r:embed="rId2"/>
          <a:stretch>
            <a:fillRect/>
          </a:stretch>
        </p:blipFill>
        <p:spPr>
          <a:xfrm>
            <a:off x="768265" y="1120281"/>
            <a:ext cx="5556167" cy="4778302"/>
          </a:xfrm>
          <a:prstGeom prst="rect">
            <a:avLst/>
          </a:prstGeom>
        </p:spPr>
      </p:pic>
      <p:sp>
        <p:nvSpPr>
          <p:cNvPr id="32" name="Rectangle 31">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C285E8B5-BC6D-1C48-B9C0-54299F1E6F9A}"/>
              </a:ext>
            </a:extLst>
          </p:cNvPr>
          <p:cNvSpPr>
            <a:spLocks noGrp="1"/>
          </p:cNvSpPr>
          <p:nvPr>
            <p:ph type="ctrTitle"/>
          </p:nvPr>
        </p:nvSpPr>
        <p:spPr>
          <a:xfrm>
            <a:off x="7261934" y="1419225"/>
            <a:ext cx="4115917" cy="2085869"/>
          </a:xfrm>
        </p:spPr>
        <p:txBody>
          <a:bodyPr>
            <a:normAutofit/>
          </a:bodyPr>
          <a:lstStyle/>
          <a:p>
            <a:r>
              <a:rPr kumimoji="1" lang="en-US" altLang="zh-CN" dirty="0">
                <a:solidFill>
                  <a:srgbClr val="FFFFFF"/>
                </a:solidFill>
              </a:rPr>
              <a:t>Confusion Matrix</a:t>
            </a:r>
            <a:endParaRPr kumimoji="1" lang="zh-CN" altLang="en-US" dirty="0">
              <a:solidFill>
                <a:srgbClr val="FFFFFF"/>
              </a:solidFill>
            </a:endParaRPr>
          </a:p>
        </p:txBody>
      </p:sp>
      <p:sp>
        <p:nvSpPr>
          <p:cNvPr id="3" name="副标题 2">
            <a:extLst>
              <a:ext uri="{FF2B5EF4-FFF2-40B4-BE49-F238E27FC236}">
                <a16:creationId xmlns:a16="http://schemas.microsoft.com/office/drawing/2014/main" id="{469AD5F2-6EBC-4042-B875-4E017F6B506C}"/>
              </a:ext>
            </a:extLst>
          </p:cNvPr>
          <p:cNvSpPr>
            <a:spLocks noGrp="1"/>
          </p:cNvSpPr>
          <p:nvPr>
            <p:ph type="subTitle" idx="1"/>
          </p:nvPr>
        </p:nvSpPr>
        <p:spPr>
          <a:xfrm>
            <a:off x="7261934" y="3690551"/>
            <a:ext cx="4115917" cy="1548199"/>
          </a:xfrm>
        </p:spPr>
        <p:txBody>
          <a:bodyPr>
            <a:normAutofit/>
          </a:bodyPr>
          <a:lstStyle/>
          <a:p>
            <a:r>
              <a:rPr lang="en-US" altLang="zh-CN" dirty="0">
                <a:solidFill>
                  <a:srgbClr val="FFFFFF">
                    <a:alpha val="75000"/>
                  </a:srgbClr>
                </a:solidFill>
              </a:rPr>
              <a:t>row is true value</a:t>
            </a:r>
          </a:p>
          <a:p>
            <a:r>
              <a:rPr lang="en-US" altLang="zh-CN" dirty="0">
                <a:solidFill>
                  <a:srgbClr val="FFFFFF">
                    <a:alpha val="75000"/>
                  </a:srgbClr>
                </a:solidFill>
              </a:rPr>
              <a:t>column is the predicted value</a:t>
            </a:r>
            <a:r>
              <a:rPr lang="zh-CN" altLang="zh-CN" dirty="0">
                <a:solidFill>
                  <a:srgbClr val="FFFFFF">
                    <a:alpha val="75000"/>
                  </a:srgbClr>
                </a:solidFill>
              </a:rPr>
              <a:t> </a:t>
            </a:r>
            <a:endParaRPr kumimoji="1" lang="zh-CN" altLang="en-US" dirty="0">
              <a:solidFill>
                <a:srgbClr val="FFFFFF">
                  <a:alpha val="75000"/>
                </a:srgbClr>
              </a:solidFill>
            </a:endParaRPr>
          </a:p>
        </p:txBody>
      </p:sp>
    </p:spTree>
    <p:extLst>
      <p:ext uri="{BB962C8B-B14F-4D97-AF65-F5344CB8AC3E}">
        <p14:creationId xmlns:p14="http://schemas.microsoft.com/office/powerpoint/2010/main" val="2232929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19963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10912"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96FDE085-C69D-1842-B71C-5A64A308A1C0}"/>
              </a:ext>
            </a:extLst>
          </p:cNvPr>
          <p:cNvSpPr>
            <a:spLocks noGrp="1"/>
          </p:cNvSpPr>
          <p:nvPr>
            <p:ph type="ctrTitle"/>
          </p:nvPr>
        </p:nvSpPr>
        <p:spPr>
          <a:xfrm>
            <a:off x="7261934" y="1419225"/>
            <a:ext cx="4115917" cy="2085869"/>
          </a:xfrm>
        </p:spPr>
        <p:txBody>
          <a:bodyPr>
            <a:normAutofit/>
          </a:bodyPr>
          <a:lstStyle/>
          <a:p>
            <a:r>
              <a:rPr kumimoji="1" lang="en-US" altLang="zh-CN" dirty="0">
                <a:solidFill>
                  <a:srgbClr val="FFFFFF"/>
                </a:solidFill>
              </a:rPr>
              <a:t>Confusion Matrix Conclusion</a:t>
            </a:r>
            <a:endParaRPr kumimoji="1" lang="zh-CN" altLang="en-US" dirty="0">
              <a:solidFill>
                <a:srgbClr val="FFFFFF"/>
              </a:solidFill>
            </a:endParaRPr>
          </a:p>
        </p:txBody>
      </p:sp>
      <p:sp>
        <p:nvSpPr>
          <p:cNvPr id="3" name="副标题 2">
            <a:extLst>
              <a:ext uri="{FF2B5EF4-FFF2-40B4-BE49-F238E27FC236}">
                <a16:creationId xmlns:a16="http://schemas.microsoft.com/office/drawing/2014/main" id="{CE961D56-79E9-3A45-90D1-0E8F46AC277E}"/>
              </a:ext>
            </a:extLst>
          </p:cNvPr>
          <p:cNvSpPr>
            <a:spLocks noGrp="1"/>
          </p:cNvSpPr>
          <p:nvPr>
            <p:ph type="subTitle" idx="1"/>
          </p:nvPr>
        </p:nvSpPr>
        <p:spPr>
          <a:xfrm>
            <a:off x="7261934" y="3690551"/>
            <a:ext cx="4115917" cy="1548199"/>
          </a:xfrm>
        </p:spPr>
        <p:txBody>
          <a:bodyPr>
            <a:normAutofit fontScale="92500" lnSpcReduction="10000"/>
          </a:bodyPr>
          <a:lstStyle/>
          <a:p>
            <a:r>
              <a:rPr kumimoji="1" lang="en-US" altLang="zh-CN" dirty="0">
                <a:solidFill>
                  <a:srgbClr val="FFFFFF">
                    <a:alpha val="75000"/>
                  </a:srgbClr>
                </a:solidFill>
              </a:rPr>
              <a:t>Linear SVC</a:t>
            </a:r>
          </a:p>
          <a:p>
            <a:r>
              <a:rPr kumimoji="1" lang="en-US" altLang="zh-CN" dirty="0">
                <a:solidFill>
                  <a:srgbClr val="FFFFFF">
                    <a:alpha val="75000"/>
                  </a:srgbClr>
                </a:solidFill>
              </a:rPr>
              <a:t>1 has the highest accuracy rate</a:t>
            </a:r>
          </a:p>
          <a:p>
            <a:r>
              <a:rPr kumimoji="1" lang="en-US" altLang="zh-CN" dirty="0">
                <a:solidFill>
                  <a:srgbClr val="FFFFFF">
                    <a:alpha val="75000"/>
                  </a:srgbClr>
                </a:solidFill>
              </a:rPr>
              <a:t>5 has the lowest correct rate and is easily recognized as 0, 3, 8</a:t>
            </a:r>
          </a:p>
          <a:p>
            <a:r>
              <a:rPr kumimoji="1" lang="en-US" altLang="zh-CN" dirty="0">
                <a:solidFill>
                  <a:srgbClr val="FFFFFF">
                    <a:alpha val="75000"/>
                  </a:srgbClr>
                </a:solidFill>
              </a:rPr>
              <a:t>9</a:t>
            </a:r>
            <a:r>
              <a:rPr kumimoji="1" lang="zh-CN" altLang="en-US" dirty="0">
                <a:solidFill>
                  <a:srgbClr val="FFFFFF">
                    <a:alpha val="75000"/>
                  </a:srgbClr>
                </a:solidFill>
              </a:rPr>
              <a:t> </a:t>
            </a:r>
            <a:r>
              <a:rPr kumimoji="1" lang="en-US" altLang="zh-CN" dirty="0">
                <a:solidFill>
                  <a:srgbClr val="FFFFFF">
                    <a:alpha val="75000"/>
                  </a:srgbClr>
                </a:solidFill>
              </a:rPr>
              <a:t>is easily identified as 4</a:t>
            </a:r>
            <a:r>
              <a:rPr kumimoji="1" lang="zh-CN" altLang="en-US" dirty="0">
                <a:solidFill>
                  <a:srgbClr val="FFFFFF">
                    <a:alpha val="75000"/>
                  </a:srgbClr>
                </a:solidFill>
              </a:rPr>
              <a:t> </a:t>
            </a:r>
            <a:r>
              <a:rPr kumimoji="1" lang="en-US" altLang="zh-CN" dirty="0">
                <a:solidFill>
                  <a:srgbClr val="FFFFFF">
                    <a:alpha val="75000"/>
                  </a:srgbClr>
                </a:solidFill>
              </a:rPr>
              <a:t>&amp;</a:t>
            </a:r>
            <a:r>
              <a:rPr kumimoji="1" lang="zh-CN" altLang="en-US" dirty="0">
                <a:solidFill>
                  <a:srgbClr val="FFFFFF">
                    <a:alpha val="75000"/>
                  </a:srgbClr>
                </a:solidFill>
              </a:rPr>
              <a:t> </a:t>
            </a:r>
            <a:r>
              <a:rPr kumimoji="1" lang="en-US" altLang="zh-CN" dirty="0">
                <a:solidFill>
                  <a:srgbClr val="FFFFFF">
                    <a:alpha val="75000"/>
                  </a:srgbClr>
                </a:solidFill>
              </a:rPr>
              <a:t>7</a:t>
            </a:r>
          </a:p>
        </p:txBody>
      </p:sp>
      <p:pic>
        <p:nvPicPr>
          <p:cNvPr id="6" name="图片 5">
            <a:extLst>
              <a:ext uri="{FF2B5EF4-FFF2-40B4-BE49-F238E27FC236}">
                <a16:creationId xmlns:a16="http://schemas.microsoft.com/office/drawing/2014/main" id="{52048544-051D-9E4E-8613-CAF950A7F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33" y="708025"/>
            <a:ext cx="5499100" cy="5511800"/>
          </a:xfrm>
          <a:prstGeom prst="rect">
            <a:avLst/>
          </a:prstGeom>
        </p:spPr>
      </p:pic>
    </p:spTree>
    <p:extLst>
      <p:ext uri="{BB962C8B-B14F-4D97-AF65-F5344CB8AC3E}">
        <p14:creationId xmlns:p14="http://schemas.microsoft.com/office/powerpoint/2010/main" val="1888197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A59BF9-6B4A-4513-A761-F0F7B765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C949DA-AD3D-4D8C-8B43-091F8E8B2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199632"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3AAE564-1BB5-4C9F-815D-432D99AFB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453643"/>
            <a:ext cx="5010912"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6DB34C8E-19EE-4246-8A53-5C278DB44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8F9CAFE0-C1A9-A54C-8BC0-65303846C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592" y="959907"/>
            <a:ext cx="5311513" cy="5099051"/>
          </a:xfrm>
          <a:prstGeom prst="rect">
            <a:avLst/>
          </a:prstGeom>
        </p:spPr>
      </p:pic>
      <p:sp>
        <p:nvSpPr>
          <p:cNvPr id="18" name="Rectangle 17">
            <a:extLst>
              <a:ext uri="{FF2B5EF4-FFF2-40B4-BE49-F238E27FC236}">
                <a16:creationId xmlns:a16="http://schemas.microsoft.com/office/drawing/2014/main" id="{CF766FAB-51B8-4B1C-A418-CDF2F6C0F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96FDE085-C69D-1842-B71C-5A64A308A1C0}"/>
              </a:ext>
            </a:extLst>
          </p:cNvPr>
          <p:cNvSpPr>
            <a:spLocks noGrp="1"/>
          </p:cNvSpPr>
          <p:nvPr>
            <p:ph type="ctrTitle"/>
          </p:nvPr>
        </p:nvSpPr>
        <p:spPr>
          <a:xfrm>
            <a:off x="7261934" y="1419225"/>
            <a:ext cx="4115917" cy="2085869"/>
          </a:xfrm>
        </p:spPr>
        <p:txBody>
          <a:bodyPr>
            <a:normAutofit/>
          </a:bodyPr>
          <a:lstStyle/>
          <a:p>
            <a:r>
              <a:rPr kumimoji="1" lang="en-US" altLang="zh-CN" dirty="0">
                <a:solidFill>
                  <a:srgbClr val="FFFFFF"/>
                </a:solidFill>
              </a:rPr>
              <a:t>Confusion Matrix Conclusion</a:t>
            </a:r>
            <a:endParaRPr kumimoji="1" lang="zh-CN" altLang="en-US" dirty="0">
              <a:solidFill>
                <a:srgbClr val="FFFFFF"/>
              </a:solidFill>
            </a:endParaRPr>
          </a:p>
        </p:txBody>
      </p:sp>
      <p:sp>
        <p:nvSpPr>
          <p:cNvPr id="3" name="副标题 2">
            <a:extLst>
              <a:ext uri="{FF2B5EF4-FFF2-40B4-BE49-F238E27FC236}">
                <a16:creationId xmlns:a16="http://schemas.microsoft.com/office/drawing/2014/main" id="{CE961D56-79E9-3A45-90D1-0E8F46AC277E}"/>
              </a:ext>
            </a:extLst>
          </p:cNvPr>
          <p:cNvSpPr>
            <a:spLocks noGrp="1"/>
          </p:cNvSpPr>
          <p:nvPr>
            <p:ph type="subTitle" idx="1"/>
          </p:nvPr>
        </p:nvSpPr>
        <p:spPr>
          <a:xfrm>
            <a:off x="7261934" y="3690551"/>
            <a:ext cx="4115917" cy="1548199"/>
          </a:xfrm>
        </p:spPr>
        <p:txBody>
          <a:bodyPr>
            <a:normAutofit/>
          </a:bodyPr>
          <a:lstStyle/>
          <a:p>
            <a:r>
              <a:rPr kumimoji="1" lang="en-US" altLang="zh-CN" dirty="0">
                <a:solidFill>
                  <a:srgbClr val="FFFFFF">
                    <a:alpha val="75000"/>
                  </a:srgbClr>
                </a:solidFill>
              </a:rPr>
              <a:t>SVC</a:t>
            </a:r>
          </a:p>
          <a:p>
            <a:r>
              <a:rPr kumimoji="1" lang="en-US" altLang="zh-CN" dirty="0">
                <a:solidFill>
                  <a:srgbClr val="FFFFFF">
                    <a:alpha val="75000"/>
                  </a:srgbClr>
                </a:solidFill>
              </a:rPr>
              <a:t>not much difference on</a:t>
            </a:r>
            <a:r>
              <a:rPr kumimoji="1" lang="zh-CN" altLang="en-US" dirty="0">
                <a:solidFill>
                  <a:srgbClr val="FFFFFF">
                    <a:alpha val="75000"/>
                  </a:srgbClr>
                </a:solidFill>
              </a:rPr>
              <a:t> </a:t>
            </a:r>
            <a:r>
              <a:rPr kumimoji="1" lang="en-US" altLang="zh-CN" dirty="0">
                <a:solidFill>
                  <a:srgbClr val="FFFFFF">
                    <a:alpha val="75000"/>
                  </a:srgbClr>
                </a:solidFill>
              </a:rPr>
              <a:t>0,1,2,7</a:t>
            </a:r>
          </a:p>
          <a:p>
            <a:r>
              <a:rPr kumimoji="1" lang="en-US" altLang="zh-CN" dirty="0">
                <a:solidFill>
                  <a:srgbClr val="FFFFFF">
                    <a:alpha val="75000"/>
                  </a:srgbClr>
                </a:solidFill>
              </a:rPr>
              <a:t>but the accuracy of other numbers has been greatly improved.</a:t>
            </a:r>
            <a:endParaRPr kumimoji="1" lang="zh-CN" altLang="en-US" dirty="0">
              <a:solidFill>
                <a:srgbClr val="FFFFFF">
                  <a:alpha val="75000"/>
                </a:srgbClr>
              </a:solidFill>
            </a:endParaRPr>
          </a:p>
        </p:txBody>
      </p:sp>
    </p:spTree>
    <p:extLst>
      <p:ext uri="{BB962C8B-B14F-4D97-AF65-F5344CB8AC3E}">
        <p14:creationId xmlns:p14="http://schemas.microsoft.com/office/powerpoint/2010/main" val="4248419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E6F8370-5D15-FF42-B4CE-A58E4D837D73}"/>
              </a:ext>
            </a:extLst>
          </p:cNvPr>
          <p:cNvGraphicFramePr>
            <a:graphicFrameLocks noGrp="1"/>
          </p:cNvGraphicFramePr>
          <p:nvPr>
            <p:ph idx="1"/>
            <p:extLst>
              <p:ext uri="{D42A27DB-BD31-4B8C-83A1-F6EECF244321}">
                <p14:modId xmlns:p14="http://schemas.microsoft.com/office/powerpoint/2010/main" val="2733880904"/>
              </p:ext>
            </p:extLst>
          </p:nvPr>
        </p:nvGraphicFramePr>
        <p:xfrm>
          <a:off x="931863" y="1862138"/>
          <a:ext cx="10328275" cy="31702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5239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865F890-73AB-FE43-B427-C1E6B0828F38}"/>
              </a:ext>
            </a:extLst>
          </p:cNvPr>
          <p:cNvSpPr>
            <a:spLocks noGrp="1"/>
          </p:cNvSpPr>
          <p:nvPr>
            <p:ph type="title"/>
          </p:nvPr>
        </p:nvSpPr>
        <p:spPr>
          <a:xfrm>
            <a:off x="581192" y="702156"/>
            <a:ext cx="11029616" cy="1188720"/>
          </a:xfrm>
        </p:spPr>
        <p:txBody>
          <a:bodyPr>
            <a:normAutofit/>
          </a:bodyPr>
          <a:lstStyle/>
          <a:p>
            <a:r>
              <a:rPr kumimoji="1" lang="en-US" altLang="zh-CN" dirty="0">
                <a:solidFill>
                  <a:schemeClr val="tx1">
                    <a:lumMod val="85000"/>
                    <a:lumOff val="15000"/>
                  </a:schemeClr>
                </a:solidFill>
              </a:rPr>
              <a:t>Advantages</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of</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SVM</a:t>
            </a:r>
            <a:endParaRPr kumimoji="1" lang="zh-CN" altLang="en-US" dirty="0">
              <a:solidFill>
                <a:schemeClr val="tx1">
                  <a:lumMod val="85000"/>
                  <a:lumOff val="15000"/>
                </a:schemeClr>
              </a:solidFill>
            </a:endParaRPr>
          </a:p>
        </p:txBody>
      </p:sp>
      <p:graphicFrame>
        <p:nvGraphicFramePr>
          <p:cNvPr id="5" name="内容占位符 1">
            <a:extLst>
              <a:ext uri="{FF2B5EF4-FFF2-40B4-BE49-F238E27FC236}">
                <a16:creationId xmlns:a16="http://schemas.microsoft.com/office/drawing/2014/main" id="{36ECC51E-97AB-4265-8DC3-5EB4AC98C17C}"/>
              </a:ext>
            </a:extLst>
          </p:cNvPr>
          <p:cNvGraphicFramePr>
            <a:graphicFrameLocks noGrp="1"/>
          </p:cNvGraphicFramePr>
          <p:nvPr>
            <p:ph idx="1"/>
            <p:extLst>
              <p:ext uri="{D42A27DB-BD31-4B8C-83A1-F6EECF244321}">
                <p14:modId xmlns:p14="http://schemas.microsoft.com/office/powerpoint/2010/main" val="73089907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294756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3955494-ACF4-B34D-8A21-A3364537FD50}"/>
              </a:ext>
            </a:extLst>
          </p:cNvPr>
          <p:cNvSpPr>
            <a:spLocks noGrp="1"/>
          </p:cNvSpPr>
          <p:nvPr>
            <p:ph type="title"/>
          </p:nvPr>
        </p:nvSpPr>
        <p:spPr>
          <a:xfrm>
            <a:off x="581192" y="702156"/>
            <a:ext cx="11029616" cy="1188720"/>
          </a:xfrm>
        </p:spPr>
        <p:txBody>
          <a:bodyPr>
            <a:normAutofit/>
          </a:bodyPr>
          <a:lstStyle/>
          <a:p>
            <a:r>
              <a:rPr kumimoji="1" lang="en-US" altLang="zh-CN" dirty="0">
                <a:solidFill>
                  <a:schemeClr val="tx1">
                    <a:lumMod val="85000"/>
                    <a:lumOff val="15000"/>
                  </a:schemeClr>
                </a:solidFill>
              </a:rPr>
              <a:t>Disadvantages</a:t>
            </a:r>
            <a:r>
              <a:rPr kumimoji="1" lang="zh-CN" altLang="en-US" dirty="0">
                <a:solidFill>
                  <a:schemeClr val="tx1">
                    <a:lumMod val="85000"/>
                    <a:lumOff val="15000"/>
                  </a:schemeClr>
                </a:solidFill>
              </a:rPr>
              <a:t> </a:t>
            </a:r>
            <a:r>
              <a:rPr kumimoji="1" lang="en-US" altLang="zh-CN" dirty="0">
                <a:solidFill>
                  <a:schemeClr val="tx1">
                    <a:lumMod val="85000"/>
                    <a:lumOff val="15000"/>
                  </a:schemeClr>
                </a:solidFill>
              </a:rPr>
              <a:t>Of</a:t>
            </a:r>
            <a:r>
              <a:rPr kumimoji="1" lang="zh-CN" altLang="en-US" dirty="0">
                <a:solidFill>
                  <a:schemeClr val="tx1">
                    <a:lumMod val="85000"/>
                    <a:lumOff val="15000"/>
                  </a:schemeClr>
                </a:solidFill>
              </a:rPr>
              <a:t> </a:t>
            </a:r>
            <a:r>
              <a:rPr kumimoji="1" lang="en-US" altLang="zh-CN" dirty="0" err="1">
                <a:solidFill>
                  <a:schemeClr val="tx1">
                    <a:lumMod val="85000"/>
                    <a:lumOff val="15000"/>
                  </a:schemeClr>
                </a:solidFill>
              </a:rPr>
              <a:t>svm</a:t>
            </a:r>
            <a:endParaRPr kumimoji="1" lang="zh-CN" altLang="en-US" dirty="0">
              <a:solidFill>
                <a:schemeClr val="tx1">
                  <a:lumMod val="85000"/>
                  <a:lumOff val="15000"/>
                </a:schemeClr>
              </a:solidFill>
            </a:endParaRPr>
          </a:p>
        </p:txBody>
      </p:sp>
      <p:graphicFrame>
        <p:nvGraphicFramePr>
          <p:cNvPr id="5" name="内容占位符 1">
            <a:extLst>
              <a:ext uri="{FF2B5EF4-FFF2-40B4-BE49-F238E27FC236}">
                <a16:creationId xmlns:a16="http://schemas.microsoft.com/office/drawing/2014/main" id="{749C984B-DC07-4A81-A320-164AE55C10FA}"/>
              </a:ext>
            </a:extLst>
          </p:cNvPr>
          <p:cNvGraphicFramePr>
            <a:graphicFrameLocks noGrp="1"/>
          </p:cNvGraphicFramePr>
          <p:nvPr>
            <p:ph idx="1"/>
            <p:extLst>
              <p:ext uri="{D42A27DB-BD31-4B8C-83A1-F6EECF244321}">
                <p14:modId xmlns:p14="http://schemas.microsoft.com/office/powerpoint/2010/main" val="307206946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653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19080B67-B754-42DD-A48D-9F9825B8B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D1230F-A795-4397-9AB6-7FDC98B72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41182216-581B-4394-806B-79D6D406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678ABD2-2F95-4A50-936B-1A18BD7ED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C27EDFD-C02F-4070-BDA1-2A0746244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4"/>
            <a:ext cx="3705323" cy="576262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3EE5B1F6-C501-4406-A34B-9A025133CD01}"/>
              </a:ext>
            </a:extLst>
          </p:cNvPr>
          <p:cNvSpPr txBox="1"/>
          <p:nvPr/>
        </p:nvSpPr>
        <p:spPr>
          <a:xfrm>
            <a:off x="803189" y="1209184"/>
            <a:ext cx="3089189" cy="4734416"/>
          </a:xfrm>
          <a:prstGeom prst="rect">
            <a:avLst/>
          </a:prstGeom>
        </p:spPr>
        <p:txBody>
          <a:bodyPr vert="horz" lIns="91440" tIns="45720" rIns="91440" bIns="45720" rtlCol="0" anchor="ctr">
            <a:normAutofit/>
          </a:bodyPr>
          <a:lstStyle/>
          <a:p>
            <a:pPr defTabSz="457200">
              <a:spcBef>
                <a:spcPct val="0"/>
              </a:spcBef>
              <a:spcAft>
                <a:spcPts val="600"/>
              </a:spcAft>
            </a:pPr>
            <a:r>
              <a:rPr lang="en-US" sz="2800" b="0" kern="1200" cap="all">
                <a:solidFill>
                  <a:srgbClr val="FFFFFF"/>
                </a:solidFill>
                <a:latin typeface="+mj-lt"/>
                <a:ea typeface="+mj-ea"/>
                <a:cs typeface="+mj-cs"/>
              </a:rPr>
              <a:t>MNIST Dataset File</a:t>
            </a:r>
          </a:p>
        </p:txBody>
      </p:sp>
      <p:sp>
        <p:nvSpPr>
          <p:cNvPr id="28" name="Rectangle 27">
            <a:extLst>
              <a:ext uri="{FF2B5EF4-FFF2-40B4-BE49-F238E27FC236}">
                <a16:creationId xmlns:a16="http://schemas.microsoft.com/office/drawing/2014/main" id="{04C78D19-92E9-4BAF-986C-B007349BE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1923"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46D1A7-9991-4E57-A89D-A5F949161070}"/>
              </a:ext>
            </a:extLst>
          </p:cNvPr>
          <p:cNvPicPr>
            <a:picLocks noChangeAspect="1"/>
          </p:cNvPicPr>
          <p:nvPr/>
        </p:nvPicPr>
        <p:blipFill>
          <a:blip r:embed="rId2"/>
          <a:stretch>
            <a:fillRect/>
          </a:stretch>
        </p:blipFill>
        <p:spPr>
          <a:xfrm>
            <a:off x="4382798" y="1099916"/>
            <a:ext cx="3397924" cy="1529065"/>
          </a:xfrm>
          <a:prstGeom prst="rect">
            <a:avLst/>
          </a:prstGeom>
        </p:spPr>
      </p:pic>
      <p:pic>
        <p:nvPicPr>
          <p:cNvPr id="5" name="Picture 4">
            <a:extLst>
              <a:ext uri="{FF2B5EF4-FFF2-40B4-BE49-F238E27FC236}">
                <a16:creationId xmlns:a16="http://schemas.microsoft.com/office/drawing/2014/main" id="{ED4F8DFD-B8B1-473F-BC03-C037E663D2F5}"/>
              </a:ext>
            </a:extLst>
          </p:cNvPr>
          <p:cNvPicPr>
            <a:picLocks noChangeAspect="1"/>
          </p:cNvPicPr>
          <p:nvPr/>
        </p:nvPicPr>
        <p:blipFill>
          <a:blip r:embed="rId3"/>
          <a:stretch>
            <a:fillRect/>
          </a:stretch>
        </p:blipFill>
        <p:spPr>
          <a:xfrm>
            <a:off x="8188827" y="1273816"/>
            <a:ext cx="3400442" cy="1198655"/>
          </a:xfrm>
          <a:prstGeom prst="rect">
            <a:avLst/>
          </a:prstGeom>
        </p:spPr>
      </p:pic>
      <p:sp>
        <p:nvSpPr>
          <p:cNvPr id="30" name="Rectangle 29">
            <a:extLst>
              <a:ext uri="{FF2B5EF4-FFF2-40B4-BE49-F238E27FC236}">
                <a16:creationId xmlns:a16="http://schemas.microsoft.com/office/drawing/2014/main" id="{DEEF1D81-170C-4CAD-9246-D18D8D450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3731307-6B46-4CD3-9F46-06391A87EABB}"/>
              </a:ext>
            </a:extLst>
          </p:cNvPr>
          <p:cNvSpPr txBox="1"/>
          <p:nvPr/>
        </p:nvSpPr>
        <p:spPr>
          <a:xfrm>
            <a:off x="4561870" y="3425295"/>
            <a:ext cx="6864154" cy="2800477"/>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File format : High endian(Binary Format)</a:t>
            </a: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marL="285750" indent="-285750"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Magic Number : Check File</a:t>
            </a:r>
          </a:p>
          <a:p>
            <a:pPr defTabSz="457200">
              <a:spcBef>
                <a:spcPct val="20000"/>
              </a:spcBef>
              <a:spcAft>
                <a:spcPts val="600"/>
              </a:spcAft>
              <a:buClr>
                <a:schemeClr val="accent1"/>
              </a:buClr>
              <a:buSzPct val="92000"/>
              <a:buFont typeface="Wingdings 2" panose="05020102010507070707" pitchFamily="18" charset="2"/>
              <a:buChar char=""/>
            </a:pPr>
            <a:endParaRPr lang="en-US">
              <a:solidFill>
                <a:schemeClr val="tx1">
                  <a:lumMod val="75000"/>
                  <a:lumOff val="25000"/>
                </a:schemeClr>
              </a:solidFill>
            </a:endParaRPr>
          </a:p>
          <a:p>
            <a:pPr marL="285750" indent="-285750" defTabSz="457200">
              <a:spcBef>
                <a:spcPct val="20000"/>
              </a:spcBef>
              <a:spcAft>
                <a:spcPts val="600"/>
              </a:spcAft>
              <a:buClr>
                <a:schemeClr val="accent1"/>
              </a:buClr>
              <a:buSzPct val="92000"/>
              <a:buFont typeface="Wingdings 2" panose="05020102010507070707" pitchFamily="18" charset="2"/>
              <a:buChar char=""/>
            </a:pPr>
            <a:r>
              <a:rPr lang="en-US">
                <a:solidFill>
                  <a:schemeClr val="tx1">
                    <a:lumMod val="75000"/>
                    <a:lumOff val="25000"/>
                  </a:schemeClr>
                </a:solidFill>
              </a:rPr>
              <a:t>Offset :  Position of data to start with</a:t>
            </a:r>
          </a:p>
        </p:txBody>
      </p:sp>
    </p:spTree>
    <p:extLst>
      <p:ext uri="{BB962C8B-B14F-4D97-AF65-F5344CB8AC3E}">
        <p14:creationId xmlns:p14="http://schemas.microsoft.com/office/powerpoint/2010/main" val="254268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07D27EE-8CA4-4824-A3E9-6CD4CC10336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9" name="Picture 18">
            <a:extLst>
              <a:ext uri="{FF2B5EF4-FFF2-40B4-BE49-F238E27FC236}">
                <a16:creationId xmlns:a16="http://schemas.microsoft.com/office/drawing/2014/main" id="{8A812E9F-E497-4C8F-8EA5-C9E3BD817979}"/>
              </a:ext>
            </a:extLst>
          </p:cNvPr>
          <p:cNvPicPr/>
          <p:nvPr/>
        </p:nvPicPr>
        <p:blipFill>
          <a:blip r:embed="rId2"/>
          <a:stretch>
            <a:fillRect/>
          </a:stretch>
        </p:blipFill>
        <p:spPr>
          <a:xfrm>
            <a:off x="2177713" y="1270942"/>
            <a:ext cx="7599508" cy="2648345"/>
          </a:xfrm>
          <a:prstGeom prst="rect">
            <a:avLst/>
          </a:prstGeom>
        </p:spPr>
      </p:pic>
      <p:sp>
        <p:nvSpPr>
          <p:cNvPr id="10" name="TextBox 9">
            <a:extLst>
              <a:ext uri="{FF2B5EF4-FFF2-40B4-BE49-F238E27FC236}">
                <a16:creationId xmlns:a16="http://schemas.microsoft.com/office/drawing/2014/main" id="{0C5F608D-996C-4577-A51C-F3C240B56B95}"/>
              </a:ext>
            </a:extLst>
          </p:cNvPr>
          <p:cNvSpPr txBox="1"/>
          <p:nvPr/>
        </p:nvSpPr>
        <p:spPr>
          <a:xfrm>
            <a:off x="782919" y="4386729"/>
            <a:ext cx="5313082" cy="1200329"/>
          </a:xfrm>
          <a:prstGeom prst="rect">
            <a:avLst/>
          </a:prstGeom>
          <a:noFill/>
        </p:spPr>
        <p:txBody>
          <a:bodyPr wrap="square" rtlCol="0">
            <a:spAutoFit/>
          </a:bodyPr>
          <a:lstStyle/>
          <a:p>
            <a:r>
              <a:rPr lang="en-US" dirty="0">
                <a:solidFill>
                  <a:schemeClr val="bg1"/>
                </a:solidFill>
              </a:rPr>
              <a:t>Image file</a:t>
            </a:r>
          </a:p>
          <a:p>
            <a:pPr marL="285750" indent="-285750">
              <a:buFont typeface="Arial" panose="020B0604020202020204" pitchFamily="34" charset="0"/>
              <a:buChar char="•"/>
            </a:pPr>
            <a:r>
              <a:rPr lang="en-US" dirty="0">
                <a:solidFill>
                  <a:schemeClr val="bg1"/>
                </a:solidFill>
              </a:rPr>
              <a:t>All data integer is among 0(White) and 255(Black)</a:t>
            </a:r>
          </a:p>
          <a:p>
            <a:pPr marL="285750" indent="-285750">
              <a:buFont typeface="Arial" panose="020B0604020202020204" pitchFamily="34" charset="0"/>
              <a:buChar char="•"/>
            </a:pPr>
            <a:r>
              <a:rPr lang="en-US" dirty="0">
                <a:solidFill>
                  <a:schemeClr val="bg1"/>
                </a:solidFill>
              </a:rPr>
              <a:t>Offset : 16</a:t>
            </a:r>
          </a:p>
          <a:p>
            <a:pPr marL="285750" indent="-285750">
              <a:buFont typeface="Arial" panose="020B0604020202020204" pitchFamily="34" charset="0"/>
              <a:buChar char="•"/>
            </a:pPr>
            <a:r>
              <a:rPr lang="en-US" dirty="0">
                <a:solidFill>
                  <a:schemeClr val="bg1"/>
                </a:solidFill>
              </a:rPr>
              <a:t>Format : 28 X 28</a:t>
            </a:r>
          </a:p>
        </p:txBody>
      </p:sp>
      <p:sp>
        <p:nvSpPr>
          <p:cNvPr id="12" name="TextBox 11">
            <a:extLst>
              <a:ext uri="{FF2B5EF4-FFF2-40B4-BE49-F238E27FC236}">
                <a16:creationId xmlns:a16="http://schemas.microsoft.com/office/drawing/2014/main" id="{97558DEE-6398-48C3-B0AF-DB33B47C18C5}"/>
              </a:ext>
            </a:extLst>
          </p:cNvPr>
          <p:cNvSpPr txBox="1"/>
          <p:nvPr/>
        </p:nvSpPr>
        <p:spPr>
          <a:xfrm>
            <a:off x="6269318" y="4446494"/>
            <a:ext cx="5020235" cy="1200329"/>
          </a:xfrm>
          <a:prstGeom prst="rect">
            <a:avLst/>
          </a:prstGeom>
          <a:noFill/>
        </p:spPr>
        <p:txBody>
          <a:bodyPr wrap="square" rtlCol="0">
            <a:spAutoFit/>
          </a:bodyPr>
          <a:lstStyle/>
          <a:p>
            <a:r>
              <a:rPr lang="en-US" dirty="0">
                <a:solidFill>
                  <a:schemeClr val="bg1"/>
                </a:solidFill>
              </a:rPr>
              <a:t>Label file</a:t>
            </a:r>
          </a:p>
          <a:p>
            <a:pPr marL="285750" indent="-285750">
              <a:buFont typeface="Arial" panose="020B0604020202020204" pitchFamily="34" charset="0"/>
              <a:buChar char="•"/>
            </a:pPr>
            <a:r>
              <a:rPr lang="en-US" dirty="0">
                <a:solidFill>
                  <a:schemeClr val="bg1"/>
                </a:solidFill>
              </a:rPr>
              <a:t>All data integer is among 0 and 9</a:t>
            </a:r>
          </a:p>
          <a:p>
            <a:pPr marL="285750" indent="-285750">
              <a:buFont typeface="Arial" panose="020B0604020202020204" pitchFamily="34" charset="0"/>
              <a:buChar char="•"/>
            </a:pPr>
            <a:r>
              <a:rPr lang="en-US" dirty="0">
                <a:solidFill>
                  <a:schemeClr val="bg1"/>
                </a:solidFill>
              </a:rPr>
              <a:t>Offset : 8</a:t>
            </a:r>
          </a:p>
          <a:p>
            <a:pPr marL="285750" indent="-285750">
              <a:buFont typeface="Arial" panose="020B0604020202020204" pitchFamily="34" charset="0"/>
              <a:buChar char="•"/>
            </a:pPr>
            <a:r>
              <a:rPr lang="en-US" dirty="0">
                <a:solidFill>
                  <a:schemeClr val="bg1"/>
                </a:solidFill>
              </a:rPr>
              <a:t>Format : One integer</a:t>
            </a:r>
          </a:p>
        </p:txBody>
      </p:sp>
    </p:spTree>
    <p:extLst>
      <p:ext uri="{BB962C8B-B14F-4D97-AF65-F5344CB8AC3E}">
        <p14:creationId xmlns:p14="http://schemas.microsoft.com/office/powerpoint/2010/main" val="606148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22D500C-21AE-45DC-9F1D-CB4D3E1F56E6}"/>
              </a:ext>
            </a:extLst>
          </p:cNvPr>
          <p:cNvSpPr>
            <a:spLocks noGrp="1"/>
          </p:cNvSpPr>
          <p:nvPr>
            <p:ph type="ctrTitle"/>
          </p:nvPr>
        </p:nvSpPr>
        <p:spPr>
          <a:xfrm>
            <a:off x="609906" y="702155"/>
            <a:ext cx="3568661" cy="1269713"/>
          </a:xfrm>
        </p:spPr>
        <p:txBody>
          <a:bodyPr vert="horz" lIns="91440" tIns="45720" rIns="91440" bIns="45720" rtlCol="0" anchor="b">
            <a:normAutofit/>
          </a:bodyPr>
          <a:lstStyle/>
          <a:p>
            <a:pPr>
              <a:lnSpc>
                <a:spcPct val="90000"/>
              </a:lnSpc>
            </a:pPr>
            <a:r>
              <a:rPr lang="en-US" sz="2800"/>
              <a:t>Multiple layer perceptron neural net work</a:t>
            </a:r>
          </a:p>
        </p:txBody>
      </p:sp>
      <p:sp>
        <p:nvSpPr>
          <p:cNvPr id="18"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547D22B6-61EC-453F-903C-5BC4448C978B}"/>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Problem type : classification</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Classes : 10</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Input format: 1X 784 vector</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Batch Size: 100 input</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Output format: 1X 10 vector(Outcome probability distribution)</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Target format: 1X 10 vector(One hot encoding)</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Cost function: Cross entropy</a:t>
            </a: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a:solidFill>
                  <a:schemeClr val="tx1">
                    <a:lumMod val="75000"/>
                    <a:lumOff val="25000"/>
                  </a:schemeClr>
                </a:solidFill>
              </a:rPr>
              <a:t>Accuracy: 91.4%</a:t>
            </a:r>
          </a:p>
        </p:txBody>
      </p:sp>
      <p:pic>
        <p:nvPicPr>
          <p:cNvPr id="4" name="Picture 3">
            <a:extLst>
              <a:ext uri="{FF2B5EF4-FFF2-40B4-BE49-F238E27FC236}">
                <a16:creationId xmlns:a16="http://schemas.microsoft.com/office/drawing/2014/main" id="{02F7D2EB-2171-4C0A-9291-321637450A54}"/>
              </a:ext>
            </a:extLst>
          </p:cNvPr>
          <p:cNvPicPr>
            <a:picLocks noChangeAspect="1"/>
          </p:cNvPicPr>
          <p:nvPr/>
        </p:nvPicPr>
        <p:blipFill>
          <a:blip r:embed="rId2"/>
          <a:stretch>
            <a:fillRect/>
          </a:stretch>
        </p:blipFill>
        <p:spPr>
          <a:xfrm>
            <a:off x="4654296" y="1208724"/>
            <a:ext cx="6735272" cy="4260058"/>
          </a:xfrm>
          <a:prstGeom prst="rect">
            <a:avLst/>
          </a:prstGeom>
        </p:spPr>
      </p:pic>
    </p:spTree>
    <p:extLst>
      <p:ext uri="{BB962C8B-B14F-4D97-AF65-F5344CB8AC3E}">
        <p14:creationId xmlns:p14="http://schemas.microsoft.com/office/powerpoint/2010/main" val="217128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F308F1-7F36-41CD-9B99-0C0DFA93DA84}"/>
              </a:ext>
            </a:extLst>
          </p:cNvPr>
          <p:cNvPicPr>
            <a:picLocks noChangeAspect="1"/>
          </p:cNvPicPr>
          <p:nvPr/>
        </p:nvPicPr>
        <p:blipFill>
          <a:blip r:embed="rId2"/>
          <a:stretch>
            <a:fillRect/>
          </a:stretch>
        </p:blipFill>
        <p:spPr>
          <a:xfrm>
            <a:off x="4574838" y="1739037"/>
            <a:ext cx="3024390" cy="597316"/>
          </a:xfrm>
          <a:prstGeom prst="rect">
            <a:avLst/>
          </a:prstGeom>
        </p:spPr>
      </p:pic>
      <p:pic>
        <p:nvPicPr>
          <p:cNvPr id="6" name="Picture 5">
            <a:extLst>
              <a:ext uri="{FF2B5EF4-FFF2-40B4-BE49-F238E27FC236}">
                <a16:creationId xmlns:a16="http://schemas.microsoft.com/office/drawing/2014/main" id="{85F48139-B627-4102-8F76-091C29C25731}"/>
              </a:ext>
            </a:extLst>
          </p:cNvPr>
          <p:cNvPicPr>
            <a:picLocks noChangeAspect="1"/>
          </p:cNvPicPr>
          <p:nvPr/>
        </p:nvPicPr>
        <p:blipFill>
          <a:blip r:embed="rId3"/>
          <a:stretch>
            <a:fillRect/>
          </a:stretch>
        </p:blipFill>
        <p:spPr>
          <a:xfrm>
            <a:off x="8367531" y="1840526"/>
            <a:ext cx="3033384" cy="394340"/>
          </a:xfrm>
          <a:prstGeom prst="rect">
            <a:avLst/>
          </a:prstGeom>
        </p:spPr>
      </p:pic>
      <p:pic>
        <p:nvPicPr>
          <p:cNvPr id="8" name="Picture 7">
            <a:extLst>
              <a:ext uri="{FF2B5EF4-FFF2-40B4-BE49-F238E27FC236}">
                <a16:creationId xmlns:a16="http://schemas.microsoft.com/office/drawing/2014/main" id="{AA305F65-59A7-44F2-8DA4-85E3E122128C}"/>
              </a:ext>
            </a:extLst>
          </p:cNvPr>
          <p:cNvPicPr>
            <a:picLocks noChangeAspect="1"/>
          </p:cNvPicPr>
          <p:nvPr/>
        </p:nvPicPr>
        <p:blipFill>
          <a:blip r:embed="rId4"/>
          <a:stretch>
            <a:fillRect/>
          </a:stretch>
        </p:blipFill>
        <p:spPr>
          <a:xfrm>
            <a:off x="4571726" y="4703535"/>
            <a:ext cx="3024390" cy="529267"/>
          </a:xfrm>
          <a:prstGeom prst="rect">
            <a:avLst/>
          </a:prstGeom>
        </p:spPr>
      </p:pic>
      <p:pic>
        <p:nvPicPr>
          <p:cNvPr id="4" name="Picture 3">
            <a:extLst>
              <a:ext uri="{FF2B5EF4-FFF2-40B4-BE49-F238E27FC236}">
                <a16:creationId xmlns:a16="http://schemas.microsoft.com/office/drawing/2014/main" id="{49E6550B-2511-4578-9F8C-285B57A4FE48}"/>
              </a:ext>
            </a:extLst>
          </p:cNvPr>
          <p:cNvPicPr>
            <a:picLocks noChangeAspect="1"/>
          </p:cNvPicPr>
          <p:nvPr/>
        </p:nvPicPr>
        <p:blipFill>
          <a:blip r:embed="rId5"/>
          <a:stretch>
            <a:fillRect/>
          </a:stretch>
        </p:blipFill>
        <p:spPr>
          <a:xfrm>
            <a:off x="8367531" y="4801672"/>
            <a:ext cx="3033384" cy="348839"/>
          </a:xfrm>
          <a:prstGeom prst="rect">
            <a:avLst/>
          </a:prstGeom>
        </p:spPr>
      </p:pic>
      <p:sp>
        <p:nvSpPr>
          <p:cNvPr id="9" name="TextBox 8">
            <a:extLst>
              <a:ext uri="{FF2B5EF4-FFF2-40B4-BE49-F238E27FC236}">
                <a16:creationId xmlns:a16="http://schemas.microsoft.com/office/drawing/2014/main" id="{490AED61-A673-4D49-A7B4-665BF26C9CFE}"/>
              </a:ext>
            </a:extLst>
          </p:cNvPr>
          <p:cNvSpPr txBox="1"/>
          <p:nvPr/>
        </p:nvSpPr>
        <p:spPr>
          <a:xfrm>
            <a:off x="5638800" y="2971800"/>
            <a:ext cx="914400" cy="369332"/>
          </a:xfrm>
          <a:prstGeom prst="rect">
            <a:avLst/>
          </a:prstGeom>
          <a:noFill/>
        </p:spPr>
        <p:txBody>
          <a:bodyPr wrap="square" rtlCol="0">
            <a:spAutoFit/>
          </a:bodyPr>
          <a:lstStyle/>
          <a:p>
            <a:r>
              <a:rPr lang="en-US" dirty="0"/>
              <a:t>Entropy</a:t>
            </a:r>
          </a:p>
        </p:txBody>
      </p:sp>
      <p:sp>
        <p:nvSpPr>
          <p:cNvPr id="10" name="TextBox 9">
            <a:extLst>
              <a:ext uri="{FF2B5EF4-FFF2-40B4-BE49-F238E27FC236}">
                <a16:creationId xmlns:a16="http://schemas.microsoft.com/office/drawing/2014/main" id="{5D2E50E4-73F3-40D8-8002-54A9AAC5B283}"/>
              </a:ext>
            </a:extLst>
          </p:cNvPr>
          <p:cNvSpPr txBox="1"/>
          <p:nvPr/>
        </p:nvSpPr>
        <p:spPr>
          <a:xfrm>
            <a:off x="8850838" y="5850495"/>
            <a:ext cx="2431473" cy="369332"/>
          </a:xfrm>
          <a:prstGeom prst="rect">
            <a:avLst/>
          </a:prstGeom>
          <a:noFill/>
        </p:spPr>
        <p:txBody>
          <a:bodyPr wrap="square" rtlCol="0">
            <a:spAutoFit/>
          </a:bodyPr>
          <a:lstStyle/>
          <a:p>
            <a:pPr algn="ctr"/>
            <a:r>
              <a:rPr lang="en-US" dirty="0"/>
              <a:t>KL-Divergence</a:t>
            </a:r>
          </a:p>
        </p:txBody>
      </p:sp>
      <p:sp>
        <p:nvSpPr>
          <p:cNvPr id="33" name="TextBox 32">
            <a:extLst>
              <a:ext uri="{FF2B5EF4-FFF2-40B4-BE49-F238E27FC236}">
                <a16:creationId xmlns:a16="http://schemas.microsoft.com/office/drawing/2014/main" id="{49CBF29D-01D6-46AC-873A-66B6B93A049B}"/>
              </a:ext>
            </a:extLst>
          </p:cNvPr>
          <p:cNvSpPr txBox="1"/>
          <p:nvPr/>
        </p:nvSpPr>
        <p:spPr>
          <a:xfrm>
            <a:off x="5424573" y="5850495"/>
            <a:ext cx="1715856" cy="369332"/>
          </a:xfrm>
          <a:prstGeom prst="rect">
            <a:avLst/>
          </a:prstGeom>
          <a:noFill/>
        </p:spPr>
        <p:txBody>
          <a:bodyPr wrap="square" rtlCol="0">
            <a:spAutoFit/>
          </a:bodyPr>
          <a:lstStyle/>
          <a:p>
            <a:r>
              <a:rPr lang="en-US" dirty="0"/>
              <a:t>Cross Entropy</a:t>
            </a:r>
          </a:p>
        </p:txBody>
      </p:sp>
      <p:sp>
        <p:nvSpPr>
          <p:cNvPr id="34" name="TextBox 33">
            <a:extLst>
              <a:ext uri="{FF2B5EF4-FFF2-40B4-BE49-F238E27FC236}">
                <a16:creationId xmlns:a16="http://schemas.microsoft.com/office/drawing/2014/main" id="{B9316BAA-8F5C-4B0F-BDD3-C628991A6CB6}"/>
              </a:ext>
            </a:extLst>
          </p:cNvPr>
          <p:cNvSpPr txBox="1"/>
          <p:nvPr/>
        </p:nvSpPr>
        <p:spPr>
          <a:xfrm>
            <a:off x="8735291" y="3001221"/>
            <a:ext cx="2431473" cy="369332"/>
          </a:xfrm>
          <a:prstGeom prst="rect">
            <a:avLst/>
          </a:prstGeom>
          <a:noFill/>
        </p:spPr>
        <p:txBody>
          <a:bodyPr wrap="square" rtlCol="0">
            <a:spAutoFit/>
          </a:bodyPr>
          <a:lstStyle/>
          <a:p>
            <a:pPr algn="ctr"/>
            <a:r>
              <a:rPr lang="en-US" dirty="0"/>
              <a:t>KL-Divergence</a:t>
            </a:r>
          </a:p>
        </p:txBody>
      </p:sp>
      <p:sp>
        <p:nvSpPr>
          <p:cNvPr id="11" name="TextBox 10">
            <a:extLst>
              <a:ext uri="{FF2B5EF4-FFF2-40B4-BE49-F238E27FC236}">
                <a16:creationId xmlns:a16="http://schemas.microsoft.com/office/drawing/2014/main" id="{B85B1DD6-BCD6-4921-93A1-F097F9D3C425}"/>
              </a:ext>
            </a:extLst>
          </p:cNvPr>
          <p:cNvSpPr txBox="1"/>
          <p:nvPr/>
        </p:nvSpPr>
        <p:spPr>
          <a:xfrm>
            <a:off x="572350" y="2493348"/>
            <a:ext cx="3227961" cy="2308324"/>
          </a:xfrm>
          <a:prstGeom prst="rect">
            <a:avLst/>
          </a:prstGeom>
          <a:noFill/>
        </p:spPr>
        <p:txBody>
          <a:bodyPr wrap="square" rtlCol="0">
            <a:spAutoFit/>
          </a:bodyPr>
          <a:lstStyle/>
          <a:p>
            <a:r>
              <a:rPr lang="en-US" dirty="0"/>
              <a:t>KL-Divergence: Similarities between to distribution.</a:t>
            </a:r>
          </a:p>
          <a:p>
            <a:endParaRPr lang="en-US" dirty="0"/>
          </a:p>
          <a:p>
            <a:r>
              <a:rPr lang="en-US" dirty="0"/>
              <a:t>If the p(x) fix, the cross entropy will be change with the KL-Divergence. Hence, the cross entropy represent the KL-Divergence.</a:t>
            </a:r>
          </a:p>
        </p:txBody>
      </p:sp>
    </p:spTree>
    <p:extLst>
      <p:ext uri="{BB962C8B-B14F-4D97-AF65-F5344CB8AC3E}">
        <p14:creationId xmlns:p14="http://schemas.microsoft.com/office/powerpoint/2010/main" val="1779528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9459C9F-A8F0-40C9-8065-446FD9C0ED77}"/>
              </a:ext>
            </a:extLst>
          </p:cNvPr>
          <p:cNvSpPr>
            <a:spLocks noGrp="1"/>
          </p:cNvSpPr>
          <p:nvPr>
            <p:ph type="ctrTitle"/>
          </p:nvPr>
        </p:nvSpPr>
        <p:spPr>
          <a:xfrm>
            <a:off x="609906" y="702155"/>
            <a:ext cx="3568661" cy="1269713"/>
          </a:xfrm>
        </p:spPr>
        <p:txBody>
          <a:bodyPr vert="horz" lIns="91440" tIns="45720" rIns="91440" bIns="45720" rtlCol="0" anchor="b">
            <a:normAutofit/>
          </a:bodyPr>
          <a:lstStyle/>
          <a:p>
            <a:r>
              <a:rPr lang="en-US" sz="2800"/>
              <a:t>Four layers NN</a:t>
            </a:r>
          </a:p>
        </p:txBody>
      </p:sp>
      <p:sp>
        <p:nvSpPr>
          <p:cNvPr id="18" name="Rectangle 17">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2A176068-5D1D-4E28-B6EB-625559178395}"/>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a:solidFill>
                  <a:schemeClr val="tx1">
                    <a:lumMod val="75000"/>
                    <a:lumOff val="25000"/>
                  </a:schemeClr>
                </a:solidFill>
              </a:rPr>
              <a:t>1.First layer consists of 200 neurons. Weight is a 784 by 200 matrix, the bias is a 1 by 200 matrix. </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a:solidFill>
                  <a:schemeClr val="tx1">
                    <a:lumMod val="75000"/>
                    <a:lumOff val="25000"/>
                  </a:schemeClr>
                </a:solidFill>
              </a:rPr>
              <a:t>2.Second layer consists of 100 neurons. Hence, the weight is a 200 by 100 matrix, the bias is a 1 by 100 matrix. </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a:solidFill>
                  <a:schemeClr val="tx1">
                    <a:lumMod val="75000"/>
                    <a:lumOff val="25000"/>
                  </a:schemeClr>
                </a:solidFill>
              </a:rPr>
              <a:t>3.Third layer consists of 50 neurons. Hence, the weight is a 100 by 50 matrix, the bias is a 1 by 50 matrix. </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100">
                <a:solidFill>
                  <a:schemeClr val="tx1">
                    <a:lumMod val="75000"/>
                    <a:lumOff val="25000"/>
                  </a:schemeClr>
                </a:solidFill>
              </a:rPr>
              <a:t>4.The fourth layer consists of 50 neurons. Hence, the weight is a 50 by 10 matrix, the bias is a 1 by 10 matrix. </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altLang="zh-CN" sz="1100">
                <a:solidFill>
                  <a:schemeClr val="tx1">
                    <a:lumMod val="75000"/>
                    <a:lumOff val="25000"/>
                  </a:schemeClr>
                </a:solidFill>
              </a:rPr>
              <a:t>Accuracy: 98.1%</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100">
              <a:solidFill>
                <a:schemeClr val="tx1">
                  <a:lumMod val="75000"/>
                  <a:lumOff val="25000"/>
                </a:schemeClr>
              </a:solidFill>
            </a:endParaRPr>
          </a:p>
        </p:txBody>
      </p:sp>
      <p:pic>
        <p:nvPicPr>
          <p:cNvPr id="4" name="Picture 3">
            <a:extLst>
              <a:ext uri="{FF2B5EF4-FFF2-40B4-BE49-F238E27FC236}">
                <a16:creationId xmlns:a16="http://schemas.microsoft.com/office/drawing/2014/main" id="{C5E64012-58AA-480B-A009-39B970E96651}"/>
              </a:ext>
            </a:extLst>
          </p:cNvPr>
          <p:cNvPicPr/>
          <p:nvPr/>
        </p:nvPicPr>
        <p:blipFill>
          <a:blip r:embed="rId2"/>
          <a:stretch>
            <a:fillRect/>
          </a:stretch>
        </p:blipFill>
        <p:spPr>
          <a:xfrm>
            <a:off x="4654296" y="838283"/>
            <a:ext cx="6735272" cy="5000939"/>
          </a:xfrm>
          <a:prstGeom prst="rect">
            <a:avLst/>
          </a:prstGeom>
        </p:spPr>
      </p:pic>
    </p:spTree>
    <p:extLst>
      <p:ext uri="{BB962C8B-B14F-4D97-AF65-F5344CB8AC3E}">
        <p14:creationId xmlns:p14="http://schemas.microsoft.com/office/powerpoint/2010/main" val="870809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EC1A1C-D4C5-4A91-8C7F-0F7CA4DE89DB}"/>
              </a:ext>
            </a:extLst>
          </p:cNvPr>
          <p:cNvSpPr txBox="1"/>
          <p:nvPr/>
        </p:nvSpPr>
        <p:spPr>
          <a:xfrm>
            <a:off x="698424" y="3276042"/>
            <a:ext cx="328526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drop out rate: 0.33</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decay function: 0.00001 + 0.003 * (1/e)^(step/1500)).</a:t>
            </a:r>
          </a:p>
          <a:p>
            <a:r>
              <a:rPr lang="en-US" sz="2400" dirty="0">
                <a:solidFill>
                  <a:schemeClr val="bg1"/>
                </a:solidFill>
              </a:rPr>
              <a:t>Range(0.003,0.00003)</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Accuracy: 98.12%</a:t>
            </a:r>
          </a:p>
        </p:txBody>
      </p:sp>
      <p:pic>
        <p:nvPicPr>
          <p:cNvPr id="15" name="Picture 14">
            <a:extLst>
              <a:ext uri="{FF2B5EF4-FFF2-40B4-BE49-F238E27FC236}">
                <a16:creationId xmlns:a16="http://schemas.microsoft.com/office/drawing/2014/main" id="{42D3A8A4-BCAE-4C94-9E36-8A8BE79DB467}"/>
              </a:ext>
            </a:extLst>
          </p:cNvPr>
          <p:cNvPicPr/>
          <p:nvPr/>
        </p:nvPicPr>
        <p:blipFill>
          <a:blip r:embed="rId2"/>
          <a:stretch>
            <a:fillRect/>
          </a:stretch>
        </p:blipFill>
        <p:spPr>
          <a:xfrm>
            <a:off x="4722909" y="1541236"/>
            <a:ext cx="5490933" cy="4155867"/>
          </a:xfrm>
          <a:prstGeom prst="rect">
            <a:avLst/>
          </a:prstGeom>
        </p:spPr>
      </p:pic>
    </p:spTree>
    <p:extLst>
      <p:ext uri="{BB962C8B-B14F-4D97-AF65-F5344CB8AC3E}">
        <p14:creationId xmlns:p14="http://schemas.microsoft.com/office/powerpoint/2010/main" val="1073370207"/>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25"/>
      </a:dk2>
      <a:lt2>
        <a:srgbClr val="E6E2E8"/>
      </a:lt2>
      <a:accent1>
        <a:srgbClr val="54B520"/>
      </a:accent1>
      <a:accent2>
        <a:srgbClr val="8AAE13"/>
      </a:accent2>
      <a:accent3>
        <a:srgbClr val="BA9E21"/>
      </a:accent3>
      <a:accent4>
        <a:srgbClr val="D56317"/>
      </a:accent4>
      <a:accent5>
        <a:srgbClr val="E7292C"/>
      </a:accent5>
      <a:accent6>
        <a:srgbClr val="D51769"/>
      </a:accent6>
      <a:hlink>
        <a:srgbClr val="C05542"/>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4</TotalTime>
  <Words>1501</Words>
  <Application>Microsoft Macintosh PowerPoint</Application>
  <PresentationFormat>宽屏</PresentationFormat>
  <Paragraphs>141</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等线</vt:lpstr>
      <vt:lpstr>Roboto</vt:lpstr>
      <vt:lpstr>Arial</vt:lpstr>
      <vt:lpstr>Cambria Math</vt:lpstr>
      <vt:lpstr>Corbel</vt:lpstr>
      <vt:lpstr>Gill Sans MT</vt:lpstr>
      <vt:lpstr>Times New Roman</vt:lpstr>
      <vt:lpstr>Wingdings 2</vt:lpstr>
      <vt:lpstr>DividendVTI</vt:lpstr>
      <vt:lpstr>Research on MNIST handwritten digits dataset by applying MLP   </vt:lpstr>
      <vt:lpstr>Introduction</vt:lpstr>
      <vt:lpstr>Mnist Database of handwriting digits</vt:lpstr>
      <vt:lpstr>PowerPoint 演示文稿</vt:lpstr>
      <vt:lpstr>PowerPoint 演示文稿</vt:lpstr>
      <vt:lpstr>Multiple layer perceptron neural net work</vt:lpstr>
      <vt:lpstr>PowerPoint 演示文稿</vt:lpstr>
      <vt:lpstr>Four layers NN</vt:lpstr>
      <vt:lpstr>PowerPoint 演示文稿</vt:lpstr>
      <vt:lpstr>Result</vt:lpstr>
      <vt:lpstr>The MLP architecture and data processing          </vt:lpstr>
      <vt:lpstr>The MLP architecture and data processing           </vt:lpstr>
      <vt:lpstr>The MLP architecture and data processing            </vt:lpstr>
      <vt:lpstr>The MLP architecture and data processing            </vt:lpstr>
      <vt:lpstr>One-hot encoded labels</vt:lpstr>
      <vt:lpstr>One-hot encoded labels            </vt:lpstr>
      <vt:lpstr>One-hot encoded labels            </vt:lpstr>
      <vt:lpstr>SoftMax activation function            </vt:lpstr>
      <vt:lpstr>SoftMax activation function            </vt:lpstr>
      <vt:lpstr>cross entropy loss function             </vt:lpstr>
      <vt:lpstr>cross entropy loss function             </vt:lpstr>
      <vt:lpstr>PowerPoint 演示文稿</vt:lpstr>
      <vt:lpstr>Visualization of accuracy and loss for the training dataset evaluation  </vt:lpstr>
      <vt:lpstr>Visualization of accuracy and loss for the training dataset evaluation  </vt:lpstr>
      <vt:lpstr>Visualization of accuracy and loss for the training dataset evaluation  </vt:lpstr>
      <vt:lpstr>Visualization of accuracy and loss for the training dataset evaluation  </vt:lpstr>
      <vt:lpstr>Hand Written Digit Recognition Based on Support Vector machine</vt:lpstr>
      <vt:lpstr>Store and Visualize the Dataset</vt:lpstr>
      <vt:lpstr>Linear Support Vector Machine</vt:lpstr>
      <vt:lpstr>Linear Support Vector machine</vt:lpstr>
      <vt:lpstr>Support Vector machine</vt:lpstr>
      <vt:lpstr>Support Vector Machine</vt:lpstr>
      <vt:lpstr>Confusion Matrix</vt:lpstr>
      <vt:lpstr>Confusion Matrix Conclusion</vt:lpstr>
      <vt:lpstr>Confusion Matrix Conclusion</vt:lpstr>
      <vt:lpstr>PowerPoint 演示文稿</vt:lpstr>
      <vt:lpstr>Advantages of SVM</vt:lpstr>
      <vt:lpstr>Disadvantages Of svm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on MNIST handwritten digits dataset by applying MLP   </dc:title>
  <dc:creator>CHENYIN YU</dc:creator>
  <cp:lastModifiedBy>CHENYIN YU</cp:lastModifiedBy>
  <cp:revision>3</cp:revision>
  <dcterms:created xsi:type="dcterms:W3CDTF">2019-08-20T20:16:26Z</dcterms:created>
  <dcterms:modified xsi:type="dcterms:W3CDTF">2019-08-20T20:46:30Z</dcterms:modified>
</cp:coreProperties>
</file>